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9" r:id="rId3"/>
    <p:sldId id="290" r:id="rId4"/>
    <p:sldId id="258" r:id="rId5"/>
    <p:sldId id="259" r:id="rId6"/>
    <p:sldId id="261" r:id="rId7"/>
    <p:sldId id="262" r:id="rId8"/>
    <p:sldId id="263" r:id="rId9"/>
    <p:sldId id="265" r:id="rId10"/>
    <p:sldId id="266" r:id="rId11"/>
    <p:sldId id="267" r:id="rId12"/>
    <p:sldId id="291" r:id="rId13"/>
    <p:sldId id="269" r:id="rId14"/>
    <p:sldId id="292" r:id="rId15"/>
    <p:sldId id="271" r:id="rId16"/>
    <p:sldId id="272" r:id="rId17"/>
    <p:sldId id="273" r:id="rId18"/>
    <p:sldId id="275" r:id="rId19"/>
    <p:sldId id="276" r:id="rId20"/>
    <p:sldId id="277" r:id="rId21"/>
    <p:sldId id="279" r:id="rId22"/>
    <p:sldId id="280" r:id="rId23"/>
    <p:sldId id="281" r:id="rId24"/>
    <p:sldId id="282" r:id="rId25"/>
    <p:sldId id="283" r:id="rId26"/>
    <p:sldId id="285" r:id="rId27"/>
    <p:sldId id="286" r:id="rId28"/>
    <p:sldId id="287" r:id="rId29"/>
    <p:sldId id="288" r:id="rId3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a:srgbClr val="9900CC"/>
    <a:srgbClr val="800080"/>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98" d="100"/>
          <a:sy n="98" d="100"/>
        </p:scale>
        <p:origin x="84" y="4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a:p>
        </p:txBody>
      </p:sp>
      <p:sp>
        <p:nvSpPr>
          <p:cNvPr id="4" name="Marcador de fecha 3"/>
          <p:cNvSpPr>
            <a:spLocks noGrp="1"/>
          </p:cNvSpPr>
          <p:nvPr>
            <p:ph type="dt" sz="half" idx="10"/>
          </p:nvPr>
        </p:nvSpPr>
        <p:spPr/>
        <p:txBody>
          <a:bodyPr/>
          <a:lstStyle/>
          <a:p>
            <a:fld id="{E7CE8CE2-B0EF-4AF4-8AE7-2148CCD419C0}" type="datetimeFigureOut">
              <a:rPr lang="es-MX" smtClean="0"/>
              <a:t>27/02/2022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9C46308-9594-446F-820B-CE4B916957A1}" type="slidenum">
              <a:rPr lang="es-MX" smtClean="0"/>
              <a:t>‹Nº›</a:t>
            </a:fld>
            <a:endParaRPr lang="es-MX"/>
          </a:p>
        </p:txBody>
      </p:sp>
    </p:spTree>
    <p:extLst>
      <p:ext uri="{BB962C8B-B14F-4D97-AF65-F5344CB8AC3E}">
        <p14:creationId xmlns:p14="http://schemas.microsoft.com/office/powerpoint/2010/main" val="3652704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E7CE8CE2-B0EF-4AF4-8AE7-2148CCD419C0}" type="datetimeFigureOut">
              <a:rPr lang="es-MX" smtClean="0"/>
              <a:t>27/02/2022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9C46308-9594-446F-820B-CE4B916957A1}" type="slidenum">
              <a:rPr lang="es-MX" smtClean="0"/>
              <a:t>‹Nº›</a:t>
            </a:fld>
            <a:endParaRPr lang="es-MX"/>
          </a:p>
        </p:txBody>
      </p:sp>
    </p:spTree>
    <p:extLst>
      <p:ext uri="{BB962C8B-B14F-4D97-AF65-F5344CB8AC3E}">
        <p14:creationId xmlns:p14="http://schemas.microsoft.com/office/powerpoint/2010/main" val="247531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E7CE8CE2-B0EF-4AF4-8AE7-2148CCD419C0}" type="datetimeFigureOut">
              <a:rPr lang="es-MX" smtClean="0"/>
              <a:t>27/02/2022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9C46308-9594-446F-820B-CE4B916957A1}" type="slidenum">
              <a:rPr lang="es-MX" smtClean="0"/>
              <a:t>‹Nº›</a:t>
            </a:fld>
            <a:endParaRPr lang="es-MX"/>
          </a:p>
        </p:txBody>
      </p:sp>
    </p:spTree>
    <p:extLst>
      <p:ext uri="{BB962C8B-B14F-4D97-AF65-F5344CB8AC3E}">
        <p14:creationId xmlns:p14="http://schemas.microsoft.com/office/powerpoint/2010/main" val="2586328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10"/>
          </p:nvPr>
        </p:nvSpPr>
        <p:spPr/>
        <p:txBody>
          <a:bodyPr/>
          <a:lstStyle/>
          <a:p>
            <a:fld id="{E7CE8CE2-B0EF-4AF4-8AE7-2148CCD419C0}" type="datetimeFigureOut">
              <a:rPr lang="es-MX" smtClean="0"/>
              <a:t>27/02/2022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9C46308-9594-446F-820B-CE4B916957A1}" type="slidenum">
              <a:rPr lang="es-MX" smtClean="0"/>
              <a:t>‹Nº›</a:t>
            </a:fld>
            <a:endParaRPr lang="es-MX"/>
          </a:p>
        </p:txBody>
      </p:sp>
    </p:spTree>
    <p:extLst>
      <p:ext uri="{BB962C8B-B14F-4D97-AF65-F5344CB8AC3E}">
        <p14:creationId xmlns:p14="http://schemas.microsoft.com/office/powerpoint/2010/main" val="995670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E7CE8CE2-B0EF-4AF4-8AE7-2148CCD419C0}" type="datetimeFigureOut">
              <a:rPr lang="es-MX" smtClean="0"/>
              <a:t>27/02/2022</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9C46308-9594-446F-820B-CE4B916957A1}" type="slidenum">
              <a:rPr lang="es-MX" smtClean="0"/>
              <a:t>‹Nº›</a:t>
            </a:fld>
            <a:endParaRPr lang="es-MX"/>
          </a:p>
        </p:txBody>
      </p:sp>
    </p:spTree>
    <p:extLst>
      <p:ext uri="{BB962C8B-B14F-4D97-AF65-F5344CB8AC3E}">
        <p14:creationId xmlns:p14="http://schemas.microsoft.com/office/powerpoint/2010/main" val="1530422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p:cNvSpPr>
            <a:spLocks noGrp="1"/>
          </p:cNvSpPr>
          <p:nvPr>
            <p:ph type="dt" sz="half" idx="10"/>
          </p:nvPr>
        </p:nvSpPr>
        <p:spPr/>
        <p:txBody>
          <a:bodyPr/>
          <a:lstStyle/>
          <a:p>
            <a:fld id="{E7CE8CE2-B0EF-4AF4-8AE7-2148CCD419C0}" type="datetimeFigureOut">
              <a:rPr lang="es-MX" smtClean="0"/>
              <a:t>27/02/2022</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49C46308-9594-446F-820B-CE4B916957A1}" type="slidenum">
              <a:rPr lang="es-MX" smtClean="0"/>
              <a:t>‹Nº›</a:t>
            </a:fld>
            <a:endParaRPr lang="es-MX"/>
          </a:p>
        </p:txBody>
      </p:sp>
    </p:spTree>
    <p:extLst>
      <p:ext uri="{BB962C8B-B14F-4D97-AF65-F5344CB8AC3E}">
        <p14:creationId xmlns:p14="http://schemas.microsoft.com/office/powerpoint/2010/main" val="1456815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p:cNvSpPr>
            <a:spLocks noGrp="1"/>
          </p:cNvSpPr>
          <p:nvPr>
            <p:ph type="dt" sz="half" idx="10"/>
          </p:nvPr>
        </p:nvSpPr>
        <p:spPr/>
        <p:txBody>
          <a:bodyPr/>
          <a:lstStyle/>
          <a:p>
            <a:fld id="{E7CE8CE2-B0EF-4AF4-8AE7-2148CCD419C0}" type="datetimeFigureOut">
              <a:rPr lang="es-MX" smtClean="0"/>
              <a:t>27/02/2022</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49C46308-9594-446F-820B-CE4B916957A1}" type="slidenum">
              <a:rPr lang="es-MX" smtClean="0"/>
              <a:t>‹Nº›</a:t>
            </a:fld>
            <a:endParaRPr lang="es-MX"/>
          </a:p>
        </p:txBody>
      </p:sp>
    </p:spTree>
    <p:extLst>
      <p:ext uri="{BB962C8B-B14F-4D97-AF65-F5344CB8AC3E}">
        <p14:creationId xmlns:p14="http://schemas.microsoft.com/office/powerpoint/2010/main" val="3752733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MX"/>
          </a:p>
        </p:txBody>
      </p:sp>
      <p:sp>
        <p:nvSpPr>
          <p:cNvPr id="3" name="Marcador de fecha 2"/>
          <p:cNvSpPr>
            <a:spLocks noGrp="1"/>
          </p:cNvSpPr>
          <p:nvPr>
            <p:ph type="dt" sz="half" idx="10"/>
          </p:nvPr>
        </p:nvSpPr>
        <p:spPr/>
        <p:txBody>
          <a:bodyPr/>
          <a:lstStyle/>
          <a:p>
            <a:fld id="{E7CE8CE2-B0EF-4AF4-8AE7-2148CCD419C0}" type="datetimeFigureOut">
              <a:rPr lang="es-MX" smtClean="0"/>
              <a:t>27/02/2022</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49C46308-9594-446F-820B-CE4B916957A1}" type="slidenum">
              <a:rPr lang="es-MX" smtClean="0"/>
              <a:t>‹Nº›</a:t>
            </a:fld>
            <a:endParaRPr lang="es-MX"/>
          </a:p>
        </p:txBody>
      </p:sp>
    </p:spTree>
    <p:extLst>
      <p:ext uri="{BB962C8B-B14F-4D97-AF65-F5344CB8AC3E}">
        <p14:creationId xmlns:p14="http://schemas.microsoft.com/office/powerpoint/2010/main" val="1074358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E7CE8CE2-B0EF-4AF4-8AE7-2148CCD419C0}" type="datetimeFigureOut">
              <a:rPr lang="es-MX" smtClean="0"/>
              <a:t>27/02/2022</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49C46308-9594-446F-820B-CE4B916957A1}" type="slidenum">
              <a:rPr lang="es-MX" smtClean="0"/>
              <a:t>‹Nº›</a:t>
            </a:fld>
            <a:endParaRPr lang="es-MX"/>
          </a:p>
        </p:txBody>
      </p:sp>
    </p:spTree>
    <p:extLst>
      <p:ext uri="{BB962C8B-B14F-4D97-AF65-F5344CB8AC3E}">
        <p14:creationId xmlns:p14="http://schemas.microsoft.com/office/powerpoint/2010/main" val="51723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E7CE8CE2-B0EF-4AF4-8AE7-2148CCD419C0}" type="datetimeFigureOut">
              <a:rPr lang="es-MX" smtClean="0"/>
              <a:t>27/02/2022</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49C46308-9594-446F-820B-CE4B916957A1}" type="slidenum">
              <a:rPr lang="es-MX" smtClean="0"/>
              <a:t>‹Nº›</a:t>
            </a:fld>
            <a:endParaRPr lang="es-MX"/>
          </a:p>
        </p:txBody>
      </p:sp>
    </p:spTree>
    <p:extLst>
      <p:ext uri="{BB962C8B-B14F-4D97-AF65-F5344CB8AC3E}">
        <p14:creationId xmlns:p14="http://schemas.microsoft.com/office/powerpoint/2010/main" val="4166025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E7CE8CE2-B0EF-4AF4-8AE7-2148CCD419C0}" type="datetimeFigureOut">
              <a:rPr lang="es-MX" smtClean="0"/>
              <a:t>27/02/2022</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49C46308-9594-446F-820B-CE4B916957A1}" type="slidenum">
              <a:rPr lang="es-MX" smtClean="0"/>
              <a:t>‹Nº›</a:t>
            </a:fld>
            <a:endParaRPr lang="es-MX"/>
          </a:p>
        </p:txBody>
      </p:sp>
    </p:spTree>
    <p:extLst>
      <p:ext uri="{BB962C8B-B14F-4D97-AF65-F5344CB8AC3E}">
        <p14:creationId xmlns:p14="http://schemas.microsoft.com/office/powerpoint/2010/main" val="577213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CE8CE2-B0EF-4AF4-8AE7-2148CCD419C0}" type="datetimeFigureOut">
              <a:rPr lang="es-MX" smtClean="0"/>
              <a:t>27/02/2022</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C46308-9594-446F-820B-CE4B916957A1}" type="slidenum">
              <a:rPr lang="es-MX" smtClean="0"/>
              <a:t>‹Nº›</a:t>
            </a:fld>
            <a:endParaRPr lang="es-MX"/>
          </a:p>
        </p:txBody>
      </p:sp>
    </p:spTree>
    <p:extLst>
      <p:ext uri="{BB962C8B-B14F-4D97-AF65-F5344CB8AC3E}">
        <p14:creationId xmlns:p14="http://schemas.microsoft.com/office/powerpoint/2010/main" val="2436424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34903" y="118847"/>
            <a:ext cx="11722194" cy="6620306"/>
          </a:xfrm>
          <a:prstGeom prst="rect">
            <a:avLst/>
          </a:prstGeom>
          <a:ln w="38100">
            <a:solidFill>
              <a:schemeClr val="tx1"/>
            </a:solidFill>
          </a:ln>
        </p:spPr>
      </p:pic>
    </p:spTree>
    <p:extLst>
      <p:ext uri="{BB962C8B-B14F-4D97-AF65-F5344CB8AC3E}">
        <p14:creationId xmlns:p14="http://schemas.microsoft.com/office/powerpoint/2010/main" val="215388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1517277" y="242047"/>
            <a:ext cx="9184340" cy="2810435"/>
          </a:xfrm>
          <a:prstGeom prst="ellipse">
            <a:avLst/>
          </a:prstGeom>
          <a:solidFill>
            <a:schemeClr val="accent6">
              <a:lumMod val="40000"/>
              <a:lumOff val="60000"/>
            </a:schemeClr>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rgbClr val="80008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 reconoce la libertad académica de los maestros para resignificar y replantear los contenidos de los programas de estudios y de los materiales educativos de acuerdo con las necesidades formativas de los estudiantes</a:t>
            </a:r>
          </a:p>
        </p:txBody>
      </p:sp>
      <p:sp>
        <p:nvSpPr>
          <p:cNvPr id="6" name="CuadroTexto 5"/>
          <p:cNvSpPr txBox="1"/>
          <p:nvPr/>
        </p:nvSpPr>
        <p:spPr>
          <a:xfrm>
            <a:off x="174811" y="4234965"/>
            <a:ext cx="11869271" cy="1569660"/>
          </a:xfrm>
          <a:prstGeom prst="rect">
            <a:avLst/>
          </a:prstGeom>
          <a:solidFill>
            <a:schemeClr val="accent6">
              <a:lumMod val="40000"/>
              <a:lumOff val="60000"/>
            </a:schemeClr>
          </a:solidFill>
          <a:ln w="76200">
            <a:solidFill>
              <a:schemeClr val="tx1"/>
            </a:solidFill>
          </a:ln>
        </p:spPr>
        <p:txBody>
          <a:bodyPr wrap="square" rtlCol="0">
            <a:spAutoFit/>
          </a:bodyPr>
          <a:lstStyle/>
          <a:p>
            <a:r>
              <a:rPr lang="es-MX"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La libertad académica para </a:t>
            </a:r>
            <a:r>
              <a:rPr lang="es-MX"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replantear los contenidos </a:t>
            </a:r>
            <a:r>
              <a:rPr lang="es-MX"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va de la mano con la </a:t>
            </a:r>
            <a:r>
              <a:rPr lang="es-MX" sz="24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libertad para abordar un mismo contenido con actividades diferenciadas </a:t>
            </a:r>
            <a:r>
              <a:rPr lang="es-MX"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acuerdo con los distintos </a:t>
            </a:r>
            <a:r>
              <a:rPr lang="es-MX" sz="2400" b="1" dirty="0">
                <a:solidFill>
                  <a:srgbClr val="99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ritmos de aprendizajes </a:t>
            </a:r>
            <a:r>
              <a:rPr lang="es-MX"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de las NNA y </a:t>
            </a:r>
            <a:r>
              <a:rPr lang="es-MX" sz="2400" b="1" dirty="0">
                <a:solidFill>
                  <a:srgbClr val="9900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momentos de transmisión de saberes y conocimientos.</a:t>
            </a:r>
          </a:p>
        </p:txBody>
      </p:sp>
    </p:spTree>
    <p:extLst>
      <p:ext uri="{BB962C8B-B14F-4D97-AF65-F5344CB8AC3E}">
        <p14:creationId xmlns:p14="http://schemas.microsoft.com/office/powerpoint/2010/main" val="332202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2000"/>
                                        <p:tgtEl>
                                          <p:spTgt spid="6"/>
                                        </p:tgtEl>
                                      </p:cBhvr>
                                    </p:animEffect>
                                  </p:childTnLst>
                                </p:cTn>
                              </p:par>
                              <p:par>
                                <p:cTn id="15" presetID="20" presetClass="exit" presetSubtype="0" fill="hold" grpId="1" nodeType="withEffect">
                                  <p:stCondLst>
                                    <p:cond delay="0"/>
                                  </p:stCondLst>
                                  <p:childTnLst>
                                    <p:animEffect transition="out" filter="wedge">
                                      <p:cBhvr>
                                        <p:cTn id="16" dur="1000"/>
                                        <p:tgtEl>
                                          <p:spTgt spid="4"/>
                                        </p:tgtEl>
                                      </p:cBhvr>
                                    </p:animEffect>
                                    <p:set>
                                      <p:cBhvr>
                                        <p:cTn id="17"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ipse 8"/>
          <p:cNvSpPr/>
          <p:nvPr/>
        </p:nvSpPr>
        <p:spPr>
          <a:xfrm>
            <a:off x="3895165" y="1766226"/>
            <a:ext cx="3142130" cy="288827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Función diagnóstica y formativa de la evaluación</a:t>
            </a:r>
          </a:p>
        </p:txBody>
      </p:sp>
      <p:sp>
        <p:nvSpPr>
          <p:cNvPr id="10" name="CuadroTexto 9"/>
          <p:cNvSpPr txBox="1"/>
          <p:nvPr/>
        </p:nvSpPr>
        <p:spPr>
          <a:xfrm>
            <a:off x="201706" y="99702"/>
            <a:ext cx="4481270" cy="1015663"/>
          </a:xfrm>
          <a:prstGeom prst="rect">
            <a:avLst/>
          </a:prstGeom>
          <a:solidFill>
            <a:schemeClr val="accent6">
              <a:lumMod val="20000"/>
              <a:lumOff val="80000"/>
            </a:schemeClr>
          </a:solidFill>
          <a:ln w="57150">
            <a:solidFill>
              <a:schemeClr val="bg1">
                <a:lumMod val="75000"/>
              </a:schemeClr>
            </a:solidFill>
          </a:ln>
        </p:spPr>
        <p:txBody>
          <a:bodyPr wrap="square" rtlCol="0">
            <a:spAutoFit/>
          </a:bodyPr>
          <a:lstStyle/>
          <a:p>
            <a:pPr algn="ctr"/>
            <a:r>
              <a:rPr lang="es-MX" sz="2000" b="1" dirty="0">
                <a:effectLst>
                  <a:outerShdw blurRad="38100" dist="38100" dir="2700000" algn="tl">
                    <a:srgbClr val="000000">
                      <a:alpha val="43137"/>
                    </a:srgbClr>
                  </a:outerShdw>
                </a:effectLst>
              </a:rPr>
              <a:t>La </a:t>
            </a:r>
            <a:r>
              <a:rPr lang="es-MX" sz="2000" b="1" dirty="0">
                <a:solidFill>
                  <a:srgbClr val="FF0000"/>
                </a:solidFill>
                <a:effectLst>
                  <a:outerShdw blurRad="38100" dist="38100" dir="2700000" algn="tl">
                    <a:srgbClr val="000000">
                      <a:alpha val="43137"/>
                    </a:srgbClr>
                  </a:outerShdw>
                </a:effectLst>
              </a:rPr>
              <a:t>Evaluación de los aprendizajes </a:t>
            </a:r>
            <a:r>
              <a:rPr lang="es-MX" sz="2000" b="1" dirty="0">
                <a:effectLst>
                  <a:outerShdw blurRad="38100" dist="38100" dir="2700000" algn="tl">
                    <a:srgbClr val="000000">
                      <a:alpha val="43137"/>
                    </a:srgbClr>
                  </a:outerShdw>
                </a:effectLst>
              </a:rPr>
              <a:t>es </a:t>
            </a:r>
            <a:r>
              <a:rPr lang="es-MX" sz="2000" b="1" dirty="0">
                <a:solidFill>
                  <a:srgbClr val="FF0000"/>
                </a:solidFill>
                <a:effectLst>
                  <a:outerShdw blurRad="38100" dist="38100" dir="2700000" algn="tl">
                    <a:srgbClr val="000000">
                      <a:alpha val="43137"/>
                    </a:srgbClr>
                  </a:outerShdw>
                </a:effectLst>
              </a:rPr>
              <a:t>una actividad dentro del proceso de E - A </a:t>
            </a:r>
            <a:r>
              <a:rPr lang="es-MX" sz="2000" b="1" dirty="0">
                <a:solidFill>
                  <a:srgbClr val="9900CC"/>
                </a:solidFill>
                <a:effectLst>
                  <a:outerShdw blurRad="38100" dist="38100" dir="2700000" algn="tl">
                    <a:srgbClr val="000000">
                      <a:alpha val="43137"/>
                    </a:srgbClr>
                  </a:outerShdw>
                </a:effectLst>
              </a:rPr>
              <a:t>ajena a toda forma vertical y autoritaria</a:t>
            </a:r>
          </a:p>
        </p:txBody>
      </p:sp>
      <p:sp>
        <p:nvSpPr>
          <p:cNvPr id="11" name="CuadroTexto 10"/>
          <p:cNvSpPr txBox="1"/>
          <p:nvPr/>
        </p:nvSpPr>
        <p:spPr>
          <a:xfrm>
            <a:off x="5161242" y="93349"/>
            <a:ext cx="6760733" cy="1015663"/>
          </a:xfrm>
          <a:prstGeom prst="rect">
            <a:avLst/>
          </a:prstGeom>
          <a:solidFill>
            <a:schemeClr val="accent6">
              <a:lumMod val="20000"/>
              <a:lumOff val="80000"/>
            </a:schemeClr>
          </a:solidFill>
          <a:ln w="57150">
            <a:solidFill>
              <a:schemeClr val="bg1">
                <a:lumMod val="75000"/>
              </a:schemeClr>
            </a:solidFill>
          </a:ln>
        </p:spPr>
        <p:txBody>
          <a:bodyPr wrap="square" rtlCol="0">
            <a:spAutoFit/>
          </a:bodyPr>
          <a:lstStyle/>
          <a:p>
            <a:pPr algn="ctr"/>
            <a:r>
              <a:rPr lang="es-MX" sz="2000" b="1" dirty="0">
                <a:solidFill>
                  <a:srgbClr val="9900CC"/>
                </a:solidFill>
                <a:effectLst>
                  <a:outerShdw blurRad="38100" dist="38100" dir="2700000" algn="tl">
                    <a:srgbClr val="000000">
                      <a:alpha val="43137"/>
                    </a:srgbClr>
                  </a:outerShdw>
                </a:effectLst>
              </a:rPr>
              <a:t>No se evalúa para emitir una calificación</a:t>
            </a:r>
            <a:r>
              <a:rPr lang="es-MX" sz="2000" b="1" dirty="0">
                <a:effectLst>
                  <a:outerShdw blurRad="38100" dist="38100" dir="2700000" algn="tl">
                    <a:srgbClr val="000000">
                      <a:alpha val="43137"/>
                    </a:srgbClr>
                  </a:outerShdw>
                </a:effectLst>
              </a:rPr>
              <a:t>, sino para poner en evidencia el trayecto recorrido y el que falta por andar, con el fin de emitir una </a:t>
            </a:r>
            <a:r>
              <a:rPr lang="es-MX" sz="2000" b="1" dirty="0">
                <a:solidFill>
                  <a:srgbClr val="FF0000"/>
                </a:solidFill>
                <a:effectLst>
                  <a:outerShdw blurRad="38100" dist="38100" dir="2700000" algn="tl">
                    <a:srgbClr val="000000">
                      <a:alpha val="43137"/>
                    </a:srgbClr>
                  </a:outerShdw>
                </a:effectLst>
              </a:rPr>
              <a:t>valoración siempre provisional</a:t>
            </a:r>
          </a:p>
        </p:txBody>
      </p:sp>
      <p:sp>
        <p:nvSpPr>
          <p:cNvPr id="12" name="CuadroTexto 11"/>
          <p:cNvSpPr txBox="1"/>
          <p:nvPr/>
        </p:nvSpPr>
        <p:spPr>
          <a:xfrm>
            <a:off x="7557249" y="1628365"/>
            <a:ext cx="4500282" cy="2862322"/>
          </a:xfrm>
          <a:prstGeom prst="rect">
            <a:avLst/>
          </a:prstGeom>
          <a:solidFill>
            <a:schemeClr val="accent6">
              <a:lumMod val="20000"/>
              <a:lumOff val="80000"/>
            </a:schemeClr>
          </a:solidFill>
          <a:ln w="57150">
            <a:solidFill>
              <a:schemeClr val="bg1">
                <a:lumMod val="75000"/>
              </a:schemeClr>
            </a:solidFill>
          </a:ln>
        </p:spPr>
        <p:txBody>
          <a:bodyPr wrap="square" rtlCol="0">
            <a:spAutoFit/>
          </a:bodyPr>
          <a:lstStyle/>
          <a:p>
            <a:r>
              <a:rPr lang="es-MX" sz="2000" b="1" dirty="0">
                <a:effectLst>
                  <a:outerShdw blurRad="38100" dist="38100" dir="2700000" algn="tl">
                    <a:srgbClr val="000000">
                      <a:alpha val="43137"/>
                    </a:srgbClr>
                  </a:outerShdw>
                </a:effectLst>
              </a:rPr>
              <a:t>Función principal </a:t>
            </a:r>
            <a:r>
              <a:rPr lang="es-MX" sz="2000" b="1" dirty="0">
                <a:solidFill>
                  <a:srgbClr val="FF0000"/>
                </a:solidFill>
                <a:effectLst>
                  <a:outerShdw blurRad="38100" dist="38100" dir="2700000" algn="tl">
                    <a:srgbClr val="000000">
                      <a:alpha val="43137"/>
                    </a:srgbClr>
                  </a:outerShdw>
                </a:effectLst>
              </a:rPr>
              <a:t>apoyar la formación de los estudiantes durante los procesos formativos</a:t>
            </a:r>
            <a:r>
              <a:rPr lang="es-MX" sz="2000" b="1" dirty="0">
                <a:effectLst>
                  <a:outerShdw blurRad="38100" dist="38100" dir="2700000" algn="tl">
                    <a:srgbClr val="000000">
                      <a:alpha val="43137"/>
                    </a:srgbClr>
                  </a:outerShdw>
                </a:effectLst>
              </a:rPr>
              <a:t>, </a:t>
            </a:r>
            <a:r>
              <a:rPr lang="es-MX" sz="2000" b="1" dirty="0">
                <a:solidFill>
                  <a:srgbClr val="9900CC"/>
                </a:solidFill>
                <a:effectLst>
                  <a:outerShdw blurRad="38100" dist="38100" dir="2700000" algn="tl">
                    <a:srgbClr val="000000">
                      <a:alpha val="43137"/>
                    </a:srgbClr>
                  </a:outerShdw>
                </a:effectLst>
              </a:rPr>
              <a:t>por lo que debe considerarse esencialmente</a:t>
            </a:r>
            <a:r>
              <a:rPr lang="es-MX" sz="2000" b="1" dirty="0">
                <a:effectLst>
                  <a:outerShdw blurRad="38100" dist="38100" dir="2700000" algn="tl">
                    <a:srgbClr val="000000">
                      <a:alpha val="43137"/>
                    </a:srgbClr>
                  </a:outerShdw>
                </a:effectLst>
              </a:rPr>
              <a:t>, como un </a:t>
            </a:r>
            <a:r>
              <a:rPr lang="es-MX" sz="2000" b="1" dirty="0">
                <a:solidFill>
                  <a:srgbClr val="FF0000"/>
                </a:solidFill>
                <a:effectLst>
                  <a:outerShdw blurRad="38100" dist="38100" dir="2700000" algn="tl">
                    <a:srgbClr val="000000">
                      <a:alpha val="43137"/>
                    </a:srgbClr>
                  </a:outerShdw>
                </a:effectLst>
              </a:rPr>
              <a:t>proceso orientador del aprendizaje y la enseñanza </a:t>
            </a:r>
            <a:r>
              <a:rPr lang="es-MX" sz="2000" b="1" dirty="0">
                <a:solidFill>
                  <a:srgbClr val="9900CC"/>
                </a:solidFill>
                <a:effectLst>
                  <a:outerShdw blurRad="38100" dist="38100" dir="2700000" algn="tl">
                    <a:srgbClr val="000000">
                      <a:alpha val="43137"/>
                    </a:srgbClr>
                  </a:outerShdw>
                </a:effectLst>
              </a:rPr>
              <a:t>que conduzca a la</a:t>
            </a:r>
            <a:r>
              <a:rPr lang="es-MX" sz="2000" b="1" dirty="0">
                <a:effectLst>
                  <a:outerShdw blurRad="38100" dist="38100" dir="2700000" algn="tl">
                    <a:srgbClr val="000000">
                      <a:alpha val="43137"/>
                    </a:srgbClr>
                  </a:outerShdw>
                </a:effectLst>
              </a:rPr>
              <a:t> identificación de los logros y elementos por trabajar para, en su caso, trazar acciones de superación.</a:t>
            </a:r>
          </a:p>
        </p:txBody>
      </p:sp>
      <p:sp>
        <p:nvSpPr>
          <p:cNvPr id="13" name="CuadroTexto 12"/>
          <p:cNvSpPr txBox="1"/>
          <p:nvPr/>
        </p:nvSpPr>
        <p:spPr>
          <a:xfrm>
            <a:off x="363071" y="1508846"/>
            <a:ext cx="3012141" cy="3170099"/>
          </a:xfrm>
          <a:prstGeom prst="rect">
            <a:avLst/>
          </a:prstGeom>
          <a:solidFill>
            <a:schemeClr val="accent6">
              <a:lumMod val="20000"/>
              <a:lumOff val="80000"/>
            </a:schemeClr>
          </a:solidFill>
          <a:ln w="57150">
            <a:solidFill>
              <a:schemeClr val="bg1">
                <a:lumMod val="75000"/>
              </a:schemeClr>
            </a:solidFill>
          </a:ln>
        </p:spPr>
        <p:txBody>
          <a:bodyPr wrap="square" rtlCol="0">
            <a:spAutoFit/>
          </a:bodyPr>
          <a:lstStyle/>
          <a:p>
            <a:pPr algn="ctr"/>
            <a:r>
              <a:rPr lang="es-MX" sz="2000" b="1" dirty="0">
                <a:solidFill>
                  <a:srgbClr val="FF0000"/>
                </a:solidFill>
                <a:effectLst>
                  <a:outerShdw blurRad="38100" dist="38100" dir="2700000" algn="tl">
                    <a:srgbClr val="000000">
                      <a:alpha val="43137"/>
                    </a:srgbClr>
                  </a:outerShdw>
                </a:effectLst>
              </a:rPr>
              <a:t>Tiene como base la relación pedagógica de los maestros con sus estudiantes </a:t>
            </a:r>
            <a:r>
              <a:rPr lang="es-MX" sz="2000" b="1" dirty="0">
                <a:solidFill>
                  <a:srgbClr val="800080"/>
                </a:solidFill>
                <a:effectLst>
                  <a:outerShdw blurRad="38100" dist="38100" dir="2700000" algn="tl">
                    <a:srgbClr val="000000">
                      <a:alpha val="43137"/>
                    </a:srgbClr>
                  </a:outerShdw>
                </a:effectLst>
              </a:rPr>
              <a:t>en el marco del aula, la escuela y la </a:t>
            </a:r>
            <a:r>
              <a:rPr lang="es-MX" sz="2000" b="1" dirty="0">
                <a:solidFill>
                  <a:srgbClr val="FF0000"/>
                </a:solidFill>
                <a:effectLst>
                  <a:outerShdw blurRad="38100" dist="38100" dir="2700000" algn="tl">
                    <a:srgbClr val="000000">
                      <a:alpha val="43137"/>
                    </a:srgbClr>
                  </a:outerShdw>
                </a:effectLst>
              </a:rPr>
              <a:t>comunidad</a:t>
            </a:r>
            <a:r>
              <a:rPr lang="es-MX" sz="2000" b="1" dirty="0">
                <a:solidFill>
                  <a:srgbClr val="800080"/>
                </a:solidFill>
                <a:effectLst>
                  <a:outerShdw blurRad="38100" dist="38100" dir="2700000" algn="tl">
                    <a:srgbClr val="000000">
                      <a:alpha val="43137"/>
                    </a:srgbClr>
                  </a:outerShdw>
                </a:effectLst>
              </a:rPr>
              <a:t> (espacio de interdependencia e interrelación para la construcción de saberes y conocimientos.</a:t>
            </a:r>
          </a:p>
        </p:txBody>
      </p:sp>
      <p:sp>
        <p:nvSpPr>
          <p:cNvPr id="14" name="CuadroTexto 13"/>
          <p:cNvSpPr txBox="1"/>
          <p:nvPr/>
        </p:nvSpPr>
        <p:spPr>
          <a:xfrm>
            <a:off x="674053" y="5126099"/>
            <a:ext cx="5402318" cy="1631216"/>
          </a:xfrm>
          <a:prstGeom prst="rect">
            <a:avLst/>
          </a:prstGeom>
          <a:solidFill>
            <a:schemeClr val="accent6">
              <a:lumMod val="20000"/>
              <a:lumOff val="80000"/>
            </a:schemeClr>
          </a:solidFill>
          <a:ln w="57150">
            <a:solidFill>
              <a:schemeClr val="bg1">
                <a:lumMod val="75000"/>
              </a:schemeClr>
            </a:solidFill>
          </a:ln>
        </p:spPr>
        <p:txBody>
          <a:bodyPr wrap="square" rtlCol="0">
            <a:spAutoFit/>
          </a:bodyPr>
          <a:lstStyle/>
          <a:p>
            <a:pPr algn="ctr"/>
            <a:r>
              <a:rPr lang="es-MX" sz="2000" b="1" dirty="0">
                <a:solidFill>
                  <a:srgbClr val="9900FF"/>
                </a:solidFill>
                <a:effectLst>
                  <a:outerShdw blurRad="38100" dist="38100" dir="2700000" algn="tl">
                    <a:srgbClr val="000000">
                      <a:alpha val="43137"/>
                    </a:srgbClr>
                  </a:outerShdw>
                </a:effectLst>
              </a:rPr>
              <a:t>La</a:t>
            </a:r>
            <a:r>
              <a:rPr lang="es-MX" sz="2000" b="1" dirty="0">
                <a:solidFill>
                  <a:srgbClr val="800080"/>
                </a:solidFill>
                <a:effectLst>
                  <a:outerShdw blurRad="38100" dist="38100" dir="2700000" algn="tl">
                    <a:srgbClr val="000000">
                      <a:alpha val="43137"/>
                    </a:srgbClr>
                  </a:outerShdw>
                </a:effectLst>
              </a:rPr>
              <a:t> </a:t>
            </a:r>
            <a:r>
              <a:rPr lang="es-MX" sz="2000" b="1" dirty="0">
                <a:solidFill>
                  <a:srgbClr val="FF0000"/>
                </a:solidFill>
                <a:effectLst>
                  <a:outerShdw blurRad="38100" dist="38100" dir="2700000" algn="tl">
                    <a:srgbClr val="000000">
                      <a:alpha val="43137"/>
                    </a:srgbClr>
                  </a:outerShdw>
                </a:effectLst>
              </a:rPr>
              <a:t>evaluación</a:t>
            </a:r>
            <a:r>
              <a:rPr lang="es-MX" sz="2000" b="1" dirty="0">
                <a:solidFill>
                  <a:srgbClr val="800080"/>
                </a:solidFill>
                <a:effectLst>
                  <a:outerShdw blurRad="38100" dist="38100" dir="2700000" algn="tl">
                    <a:srgbClr val="000000">
                      <a:alpha val="43137"/>
                    </a:srgbClr>
                  </a:outerShdw>
                </a:effectLst>
              </a:rPr>
              <a:t> </a:t>
            </a:r>
            <a:r>
              <a:rPr lang="es-MX" sz="2000" b="1" dirty="0">
                <a:solidFill>
                  <a:srgbClr val="9900FF"/>
                </a:solidFill>
                <a:effectLst>
                  <a:outerShdw blurRad="38100" dist="38100" dir="2700000" algn="tl">
                    <a:srgbClr val="000000">
                      <a:alpha val="43137"/>
                    </a:srgbClr>
                  </a:outerShdw>
                </a:effectLst>
              </a:rPr>
              <a:t>debe</a:t>
            </a:r>
            <a:r>
              <a:rPr lang="es-MX" sz="2000" b="1" dirty="0">
                <a:solidFill>
                  <a:srgbClr val="800080"/>
                </a:solidFill>
                <a:effectLst>
                  <a:outerShdw blurRad="38100" dist="38100" dir="2700000" algn="tl">
                    <a:srgbClr val="000000">
                      <a:alpha val="43137"/>
                    </a:srgbClr>
                  </a:outerShdw>
                </a:effectLst>
              </a:rPr>
              <a:t> arrojar información tanto de las </a:t>
            </a:r>
            <a:r>
              <a:rPr lang="es-MX" sz="2000" b="1" dirty="0">
                <a:solidFill>
                  <a:srgbClr val="FF0000"/>
                </a:solidFill>
                <a:effectLst>
                  <a:outerShdw blurRad="38100" dist="38100" dir="2700000" algn="tl">
                    <a:srgbClr val="000000">
                      <a:alpha val="43137"/>
                    </a:srgbClr>
                  </a:outerShdw>
                </a:effectLst>
              </a:rPr>
              <a:t>acciones que generan aprendizajes significativos</a:t>
            </a:r>
            <a:r>
              <a:rPr lang="es-MX" sz="2000" b="1" dirty="0">
                <a:solidFill>
                  <a:srgbClr val="800080"/>
                </a:solidFill>
                <a:effectLst>
                  <a:outerShdw blurRad="38100" dist="38100" dir="2700000" algn="tl">
                    <a:srgbClr val="000000">
                      <a:alpha val="43137"/>
                    </a:srgbClr>
                  </a:outerShdw>
                </a:effectLst>
              </a:rPr>
              <a:t> en los estudiantes, como de las </a:t>
            </a:r>
            <a:r>
              <a:rPr lang="es-MX" sz="2000" b="1" dirty="0">
                <a:solidFill>
                  <a:srgbClr val="9900FF"/>
                </a:solidFill>
                <a:effectLst>
                  <a:outerShdw blurRad="38100" dist="38100" dir="2700000" algn="tl">
                    <a:srgbClr val="000000">
                      <a:alpha val="43137"/>
                    </a:srgbClr>
                  </a:outerShdw>
                </a:effectLst>
              </a:rPr>
              <a:t>carencias, dificultades y propuestas del trabajo académico de lo maestros.</a:t>
            </a:r>
          </a:p>
        </p:txBody>
      </p:sp>
      <p:sp>
        <p:nvSpPr>
          <p:cNvPr id="15" name="CuadroTexto 14"/>
          <p:cNvSpPr txBox="1"/>
          <p:nvPr/>
        </p:nvSpPr>
        <p:spPr>
          <a:xfrm>
            <a:off x="6438975" y="4818323"/>
            <a:ext cx="5402318" cy="1938992"/>
          </a:xfrm>
          <a:prstGeom prst="rect">
            <a:avLst/>
          </a:prstGeom>
          <a:solidFill>
            <a:schemeClr val="accent6">
              <a:lumMod val="20000"/>
              <a:lumOff val="80000"/>
            </a:schemeClr>
          </a:solidFill>
          <a:ln w="57150">
            <a:solidFill>
              <a:schemeClr val="bg1">
                <a:lumMod val="75000"/>
              </a:schemeClr>
            </a:solidFill>
          </a:ln>
        </p:spPr>
        <p:txBody>
          <a:bodyPr wrap="square" rtlCol="0">
            <a:spAutoFit/>
          </a:bodyPr>
          <a:lstStyle/>
          <a:p>
            <a:pPr algn="ctr"/>
            <a:r>
              <a:rPr lang="es-MX" sz="2000" b="1" dirty="0">
                <a:solidFill>
                  <a:srgbClr val="FF0000"/>
                </a:solidFill>
                <a:effectLst>
                  <a:outerShdw blurRad="38100" dist="38100" dir="2700000" algn="tl">
                    <a:srgbClr val="000000">
                      <a:alpha val="43137"/>
                    </a:srgbClr>
                  </a:outerShdw>
                </a:effectLst>
              </a:rPr>
              <a:t>Se construye con </a:t>
            </a:r>
            <a:r>
              <a:rPr lang="es-MX" sz="2000" b="1" dirty="0">
                <a:solidFill>
                  <a:srgbClr val="800080"/>
                </a:solidFill>
                <a:effectLst>
                  <a:outerShdw blurRad="38100" dist="38100" dir="2700000" algn="tl">
                    <a:srgbClr val="000000">
                      <a:alpha val="43137"/>
                    </a:srgbClr>
                  </a:outerShdw>
                </a:effectLst>
              </a:rPr>
              <a:t>el diálogo, la participación, la observación sistemática, personalizada y contextualizada de lo avanzado por las NNA </a:t>
            </a:r>
            <a:r>
              <a:rPr lang="es-MX" sz="2000" b="1" dirty="0">
                <a:solidFill>
                  <a:srgbClr val="FF0000"/>
                </a:solidFill>
                <a:effectLst>
                  <a:outerShdw blurRad="38100" dist="38100" dir="2700000" algn="tl">
                    <a:srgbClr val="000000">
                      <a:alpha val="43137"/>
                    </a:srgbClr>
                  </a:outerShdw>
                </a:effectLst>
              </a:rPr>
              <a:t>respecto de los contenidos abordados en los campos de formación en diferentes momentos del ciclo escolar.</a:t>
            </a:r>
          </a:p>
        </p:txBody>
      </p:sp>
      <p:sp>
        <p:nvSpPr>
          <p:cNvPr id="16" name="Flecha arriba 15"/>
          <p:cNvSpPr/>
          <p:nvPr/>
        </p:nvSpPr>
        <p:spPr>
          <a:xfrm rot="19968012">
            <a:off x="4065437" y="1103929"/>
            <a:ext cx="502023" cy="104887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Flecha arriba 16"/>
          <p:cNvSpPr/>
          <p:nvPr/>
        </p:nvSpPr>
        <p:spPr>
          <a:xfrm rot="1970109">
            <a:off x="6274185" y="1024184"/>
            <a:ext cx="502023" cy="104887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Flecha arriba 17"/>
          <p:cNvSpPr/>
          <p:nvPr/>
        </p:nvSpPr>
        <p:spPr>
          <a:xfrm rot="5400000">
            <a:off x="7069344" y="2612676"/>
            <a:ext cx="502023" cy="56612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Flecha arriba 18"/>
          <p:cNvSpPr/>
          <p:nvPr/>
        </p:nvSpPr>
        <p:spPr>
          <a:xfrm rot="16200000">
            <a:off x="3375763" y="2873965"/>
            <a:ext cx="502023" cy="56612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Flecha arriba 19"/>
          <p:cNvSpPr/>
          <p:nvPr/>
        </p:nvSpPr>
        <p:spPr>
          <a:xfrm rot="8338348">
            <a:off x="6768883" y="3992257"/>
            <a:ext cx="502023" cy="90473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Flecha arriba 20"/>
          <p:cNvSpPr/>
          <p:nvPr/>
        </p:nvSpPr>
        <p:spPr>
          <a:xfrm rot="13286201">
            <a:off x="3923485" y="4186865"/>
            <a:ext cx="502023" cy="10267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71319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2000"/>
                                        <p:tgtEl>
                                          <p:spTgt spid="16"/>
                                        </p:tgtEl>
                                      </p:cBhvr>
                                    </p:animEffect>
                                    <p:anim calcmode="lin" valueType="num">
                                      <p:cBhvr>
                                        <p:cTn id="25" dur="2000" fill="hold"/>
                                        <p:tgtEl>
                                          <p:spTgt spid="16"/>
                                        </p:tgtEl>
                                        <p:attrNameLst>
                                          <p:attrName>ppt_x</p:attrName>
                                        </p:attrNameLst>
                                      </p:cBhvr>
                                      <p:tavLst>
                                        <p:tav tm="0">
                                          <p:val>
                                            <p:strVal val="#ppt_x"/>
                                          </p:val>
                                        </p:tav>
                                        <p:tav tm="100000">
                                          <p:val>
                                            <p:strVal val="#ppt_x"/>
                                          </p:val>
                                        </p:tav>
                                      </p:tavLst>
                                    </p:anim>
                                    <p:anim calcmode="lin" valueType="num">
                                      <p:cBhvr>
                                        <p:cTn id="26" dur="2000" fill="hold"/>
                                        <p:tgtEl>
                                          <p:spTgt spid="16"/>
                                        </p:tgtEl>
                                        <p:attrNameLst>
                                          <p:attrName>ppt_y</p:attrName>
                                        </p:attrNameLst>
                                      </p:cBhvr>
                                      <p:tavLst>
                                        <p:tav tm="0">
                                          <p:val>
                                            <p:strVal val="#ppt_y+.1"/>
                                          </p:val>
                                        </p:tav>
                                        <p:tav tm="100000">
                                          <p:val>
                                            <p:strVal val="#ppt_y"/>
                                          </p:val>
                                        </p:tav>
                                      </p:tavLst>
                                    </p:anim>
                                  </p:childTnLst>
                                </p:cTn>
                              </p:par>
                            </p:childTnLst>
                          </p:cTn>
                        </p:par>
                        <p:par>
                          <p:cTn id="27" fill="hold">
                            <p:stCondLst>
                              <p:cond delay="4000"/>
                            </p:stCondLst>
                            <p:childTnLst>
                              <p:par>
                                <p:cTn id="28" presetID="21" presetClass="entr" presetSubtype="1"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1)">
                                      <p:cBhvr>
                                        <p:cTn id="30" dur="2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2000"/>
                                        <p:tgtEl>
                                          <p:spTgt spid="17"/>
                                        </p:tgtEl>
                                      </p:cBhvr>
                                    </p:animEffect>
                                    <p:anim calcmode="lin" valueType="num">
                                      <p:cBhvr>
                                        <p:cTn id="36" dur="2000" fill="hold"/>
                                        <p:tgtEl>
                                          <p:spTgt spid="17"/>
                                        </p:tgtEl>
                                        <p:attrNameLst>
                                          <p:attrName>ppt_x</p:attrName>
                                        </p:attrNameLst>
                                      </p:cBhvr>
                                      <p:tavLst>
                                        <p:tav tm="0">
                                          <p:val>
                                            <p:strVal val="#ppt_x"/>
                                          </p:val>
                                        </p:tav>
                                        <p:tav tm="100000">
                                          <p:val>
                                            <p:strVal val="#ppt_x"/>
                                          </p:val>
                                        </p:tav>
                                      </p:tavLst>
                                    </p:anim>
                                    <p:anim calcmode="lin" valueType="num">
                                      <p:cBhvr>
                                        <p:cTn id="37" dur="2000" fill="hold"/>
                                        <p:tgtEl>
                                          <p:spTgt spid="17"/>
                                        </p:tgtEl>
                                        <p:attrNameLst>
                                          <p:attrName>ppt_y</p:attrName>
                                        </p:attrNameLst>
                                      </p:cBhvr>
                                      <p:tavLst>
                                        <p:tav tm="0">
                                          <p:val>
                                            <p:strVal val="#ppt_y+.1"/>
                                          </p:val>
                                        </p:tav>
                                        <p:tav tm="100000">
                                          <p:val>
                                            <p:strVal val="#ppt_y"/>
                                          </p:val>
                                        </p:tav>
                                      </p:tavLst>
                                    </p:anim>
                                  </p:childTnLst>
                                </p:cTn>
                              </p:par>
                              <p:par>
                                <p:cTn id="38" presetID="20" presetClass="exit" presetSubtype="0" fill="hold" grpId="1" nodeType="withEffect">
                                  <p:stCondLst>
                                    <p:cond delay="0"/>
                                  </p:stCondLst>
                                  <p:childTnLst>
                                    <p:animEffect transition="out" filter="wedge">
                                      <p:cBhvr>
                                        <p:cTn id="39" dur="1000"/>
                                        <p:tgtEl>
                                          <p:spTgt spid="10"/>
                                        </p:tgtEl>
                                      </p:cBhvr>
                                    </p:animEffect>
                                    <p:set>
                                      <p:cBhvr>
                                        <p:cTn id="40" dur="1" fill="hold">
                                          <p:stCondLst>
                                            <p:cond delay="999"/>
                                          </p:stCondLst>
                                        </p:cTn>
                                        <p:tgtEl>
                                          <p:spTgt spid="10"/>
                                        </p:tgtEl>
                                        <p:attrNameLst>
                                          <p:attrName>style.visibility</p:attrName>
                                        </p:attrNameLst>
                                      </p:cBhvr>
                                      <p:to>
                                        <p:strVal val="hidden"/>
                                      </p:to>
                                    </p:set>
                                  </p:childTnLst>
                                </p:cTn>
                              </p:par>
                              <p:par>
                                <p:cTn id="41" presetID="20" presetClass="exit" presetSubtype="0" fill="hold" grpId="1" nodeType="withEffect">
                                  <p:stCondLst>
                                    <p:cond delay="0"/>
                                  </p:stCondLst>
                                  <p:childTnLst>
                                    <p:animEffect transition="out" filter="wedge">
                                      <p:cBhvr>
                                        <p:cTn id="42" dur="1000"/>
                                        <p:tgtEl>
                                          <p:spTgt spid="16"/>
                                        </p:tgtEl>
                                      </p:cBhvr>
                                    </p:animEffect>
                                    <p:set>
                                      <p:cBhvr>
                                        <p:cTn id="43" dur="1" fill="hold">
                                          <p:stCondLst>
                                            <p:cond delay="999"/>
                                          </p:stCondLst>
                                        </p:cTn>
                                        <p:tgtEl>
                                          <p:spTgt spid="16"/>
                                        </p:tgtEl>
                                        <p:attrNameLst>
                                          <p:attrName>style.visibility</p:attrName>
                                        </p:attrNameLst>
                                      </p:cBhvr>
                                      <p:to>
                                        <p:strVal val="hidden"/>
                                      </p:to>
                                    </p:set>
                                  </p:childTnLst>
                                </p:cTn>
                              </p:par>
                            </p:childTnLst>
                          </p:cTn>
                        </p:par>
                        <p:par>
                          <p:cTn id="44" fill="hold">
                            <p:stCondLst>
                              <p:cond delay="2000"/>
                            </p:stCondLst>
                            <p:childTnLst>
                              <p:par>
                                <p:cTn id="45" presetID="21" presetClass="entr" presetSubtype="1"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heel(1)">
                                      <p:cBhvr>
                                        <p:cTn id="47" dur="20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2000"/>
                                        <p:tgtEl>
                                          <p:spTgt spid="18"/>
                                        </p:tgtEl>
                                      </p:cBhvr>
                                    </p:animEffect>
                                    <p:anim calcmode="lin" valueType="num">
                                      <p:cBhvr>
                                        <p:cTn id="53" dur="2000" fill="hold"/>
                                        <p:tgtEl>
                                          <p:spTgt spid="18"/>
                                        </p:tgtEl>
                                        <p:attrNameLst>
                                          <p:attrName>ppt_x</p:attrName>
                                        </p:attrNameLst>
                                      </p:cBhvr>
                                      <p:tavLst>
                                        <p:tav tm="0">
                                          <p:val>
                                            <p:strVal val="#ppt_x"/>
                                          </p:val>
                                        </p:tav>
                                        <p:tav tm="100000">
                                          <p:val>
                                            <p:strVal val="#ppt_x"/>
                                          </p:val>
                                        </p:tav>
                                      </p:tavLst>
                                    </p:anim>
                                    <p:anim calcmode="lin" valueType="num">
                                      <p:cBhvr>
                                        <p:cTn id="54" dur="2000" fill="hold"/>
                                        <p:tgtEl>
                                          <p:spTgt spid="18"/>
                                        </p:tgtEl>
                                        <p:attrNameLst>
                                          <p:attrName>ppt_y</p:attrName>
                                        </p:attrNameLst>
                                      </p:cBhvr>
                                      <p:tavLst>
                                        <p:tav tm="0">
                                          <p:val>
                                            <p:strVal val="#ppt_y+.1"/>
                                          </p:val>
                                        </p:tav>
                                        <p:tav tm="100000">
                                          <p:val>
                                            <p:strVal val="#ppt_y"/>
                                          </p:val>
                                        </p:tav>
                                      </p:tavLst>
                                    </p:anim>
                                  </p:childTnLst>
                                </p:cTn>
                              </p:par>
                              <p:par>
                                <p:cTn id="55" presetID="20" presetClass="exit" presetSubtype="0" fill="hold" grpId="1" nodeType="withEffect">
                                  <p:stCondLst>
                                    <p:cond delay="0"/>
                                  </p:stCondLst>
                                  <p:childTnLst>
                                    <p:animEffect transition="out" filter="wedge">
                                      <p:cBhvr>
                                        <p:cTn id="56" dur="1000"/>
                                        <p:tgtEl>
                                          <p:spTgt spid="11"/>
                                        </p:tgtEl>
                                      </p:cBhvr>
                                    </p:animEffect>
                                    <p:set>
                                      <p:cBhvr>
                                        <p:cTn id="57" dur="1" fill="hold">
                                          <p:stCondLst>
                                            <p:cond delay="999"/>
                                          </p:stCondLst>
                                        </p:cTn>
                                        <p:tgtEl>
                                          <p:spTgt spid="11"/>
                                        </p:tgtEl>
                                        <p:attrNameLst>
                                          <p:attrName>style.visibility</p:attrName>
                                        </p:attrNameLst>
                                      </p:cBhvr>
                                      <p:to>
                                        <p:strVal val="hidden"/>
                                      </p:to>
                                    </p:set>
                                  </p:childTnLst>
                                </p:cTn>
                              </p:par>
                              <p:par>
                                <p:cTn id="58" presetID="20" presetClass="exit" presetSubtype="0" fill="hold" grpId="1" nodeType="withEffect">
                                  <p:stCondLst>
                                    <p:cond delay="0"/>
                                  </p:stCondLst>
                                  <p:childTnLst>
                                    <p:animEffect transition="out" filter="wedge">
                                      <p:cBhvr>
                                        <p:cTn id="59" dur="1000"/>
                                        <p:tgtEl>
                                          <p:spTgt spid="17"/>
                                        </p:tgtEl>
                                      </p:cBhvr>
                                    </p:animEffect>
                                    <p:set>
                                      <p:cBhvr>
                                        <p:cTn id="60" dur="1" fill="hold">
                                          <p:stCondLst>
                                            <p:cond delay="999"/>
                                          </p:stCondLst>
                                        </p:cTn>
                                        <p:tgtEl>
                                          <p:spTgt spid="17"/>
                                        </p:tgtEl>
                                        <p:attrNameLst>
                                          <p:attrName>style.visibility</p:attrName>
                                        </p:attrNameLst>
                                      </p:cBhvr>
                                      <p:to>
                                        <p:strVal val="hidden"/>
                                      </p:to>
                                    </p:set>
                                  </p:childTnLst>
                                </p:cTn>
                              </p:par>
                            </p:childTnLst>
                          </p:cTn>
                        </p:par>
                        <p:par>
                          <p:cTn id="61" fill="hold">
                            <p:stCondLst>
                              <p:cond delay="2000"/>
                            </p:stCondLst>
                            <p:childTnLst>
                              <p:par>
                                <p:cTn id="62" presetID="6" presetClass="entr" presetSubtype="16"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circle(in)">
                                      <p:cBhvr>
                                        <p:cTn id="64" dur="2000"/>
                                        <p:tgtEl>
                                          <p:spTgt spid="12"/>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fade">
                                      <p:cBhvr>
                                        <p:cTn id="69" dur="2000"/>
                                        <p:tgtEl>
                                          <p:spTgt spid="20"/>
                                        </p:tgtEl>
                                      </p:cBhvr>
                                    </p:animEffect>
                                    <p:anim calcmode="lin" valueType="num">
                                      <p:cBhvr>
                                        <p:cTn id="70" dur="2000" fill="hold"/>
                                        <p:tgtEl>
                                          <p:spTgt spid="20"/>
                                        </p:tgtEl>
                                        <p:attrNameLst>
                                          <p:attrName>ppt_x</p:attrName>
                                        </p:attrNameLst>
                                      </p:cBhvr>
                                      <p:tavLst>
                                        <p:tav tm="0">
                                          <p:val>
                                            <p:strVal val="#ppt_x"/>
                                          </p:val>
                                        </p:tav>
                                        <p:tav tm="100000">
                                          <p:val>
                                            <p:strVal val="#ppt_x"/>
                                          </p:val>
                                        </p:tav>
                                      </p:tavLst>
                                    </p:anim>
                                    <p:anim calcmode="lin" valueType="num">
                                      <p:cBhvr>
                                        <p:cTn id="71" dur="2000" fill="hold"/>
                                        <p:tgtEl>
                                          <p:spTgt spid="20"/>
                                        </p:tgtEl>
                                        <p:attrNameLst>
                                          <p:attrName>ppt_y</p:attrName>
                                        </p:attrNameLst>
                                      </p:cBhvr>
                                      <p:tavLst>
                                        <p:tav tm="0">
                                          <p:val>
                                            <p:strVal val="#ppt_y+.1"/>
                                          </p:val>
                                        </p:tav>
                                        <p:tav tm="100000">
                                          <p:val>
                                            <p:strVal val="#ppt_y"/>
                                          </p:val>
                                        </p:tav>
                                      </p:tavLst>
                                    </p:anim>
                                  </p:childTnLst>
                                </p:cTn>
                              </p:par>
                              <p:par>
                                <p:cTn id="72" presetID="20" presetClass="exit" presetSubtype="0" fill="hold" grpId="1" nodeType="withEffect">
                                  <p:stCondLst>
                                    <p:cond delay="0"/>
                                  </p:stCondLst>
                                  <p:childTnLst>
                                    <p:animEffect transition="out" filter="wedge">
                                      <p:cBhvr>
                                        <p:cTn id="73" dur="1000"/>
                                        <p:tgtEl>
                                          <p:spTgt spid="12"/>
                                        </p:tgtEl>
                                      </p:cBhvr>
                                    </p:animEffect>
                                    <p:set>
                                      <p:cBhvr>
                                        <p:cTn id="74" dur="1" fill="hold">
                                          <p:stCondLst>
                                            <p:cond delay="999"/>
                                          </p:stCondLst>
                                        </p:cTn>
                                        <p:tgtEl>
                                          <p:spTgt spid="12"/>
                                        </p:tgtEl>
                                        <p:attrNameLst>
                                          <p:attrName>style.visibility</p:attrName>
                                        </p:attrNameLst>
                                      </p:cBhvr>
                                      <p:to>
                                        <p:strVal val="hidden"/>
                                      </p:to>
                                    </p:set>
                                  </p:childTnLst>
                                </p:cTn>
                              </p:par>
                              <p:par>
                                <p:cTn id="75" presetID="20" presetClass="exit" presetSubtype="0" fill="hold" grpId="1" nodeType="withEffect">
                                  <p:stCondLst>
                                    <p:cond delay="0"/>
                                  </p:stCondLst>
                                  <p:childTnLst>
                                    <p:animEffect transition="out" filter="wedge">
                                      <p:cBhvr>
                                        <p:cTn id="76" dur="1000"/>
                                        <p:tgtEl>
                                          <p:spTgt spid="18"/>
                                        </p:tgtEl>
                                      </p:cBhvr>
                                    </p:animEffect>
                                    <p:set>
                                      <p:cBhvr>
                                        <p:cTn id="77" dur="1" fill="hold">
                                          <p:stCondLst>
                                            <p:cond delay="999"/>
                                          </p:stCondLst>
                                        </p:cTn>
                                        <p:tgtEl>
                                          <p:spTgt spid="18"/>
                                        </p:tgtEl>
                                        <p:attrNameLst>
                                          <p:attrName>style.visibility</p:attrName>
                                        </p:attrNameLst>
                                      </p:cBhvr>
                                      <p:to>
                                        <p:strVal val="hidden"/>
                                      </p:to>
                                    </p:set>
                                  </p:childTnLst>
                                </p:cTn>
                              </p:par>
                            </p:childTnLst>
                          </p:cTn>
                        </p:par>
                        <p:par>
                          <p:cTn id="78" fill="hold">
                            <p:stCondLst>
                              <p:cond delay="2000"/>
                            </p:stCondLst>
                            <p:childTnLst>
                              <p:par>
                                <p:cTn id="79" presetID="21" presetClass="entr" presetSubtype="1"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wheel(1)">
                                      <p:cBhvr>
                                        <p:cTn id="81" dur="2000"/>
                                        <p:tgtEl>
                                          <p:spTgt spid="15"/>
                                        </p:tgtEl>
                                      </p:cBhvr>
                                    </p:animEffec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fade">
                                      <p:cBhvr>
                                        <p:cTn id="86" dur="2000"/>
                                        <p:tgtEl>
                                          <p:spTgt spid="21"/>
                                        </p:tgtEl>
                                      </p:cBhvr>
                                    </p:animEffect>
                                    <p:anim calcmode="lin" valueType="num">
                                      <p:cBhvr>
                                        <p:cTn id="87" dur="2000" fill="hold"/>
                                        <p:tgtEl>
                                          <p:spTgt spid="21"/>
                                        </p:tgtEl>
                                        <p:attrNameLst>
                                          <p:attrName>ppt_x</p:attrName>
                                        </p:attrNameLst>
                                      </p:cBhvr>
                                      <p:tavLst>
                                        <p:tav tm="0">
                                          <p:val>
                                            <p:strVal val="#ppt_x"/>
                                          </p:val>
                                        </p:tav>
                                        <p:tav tm="100000">
                                          <p:val>
                                            <p:strVal val="#ppt_x"/>
                                          </p:val>
                                        </p:tav>
                                      </p:tavLst>
                                    </p:anim>
                                    <p:anim calcmode="lin" valueType="num">
                                      <p:cBhvr>
                                        <p:cTn id="88" dur="2000" fill="hold"/>
                                        <p:tgtEl>
                                          <p:spTgt spid="21"/>
                                        </p:tgtEl>
                                        <p:attrNameLst>
                                          <p:attrName>ppt_y</p:attrName>
                                        </p:attrNameLst>
                                      </p:cBhvr>
                                      <p:tavLst>
                                        <p:tav tm="0">
                                          <p:val>
                                            <p:strVal val="#ppt_y+.1"/>
                                          </p:val>
                                        </p:tav>
                                        <p:tav tm="100000">
                                          <p:val>
                                            <p:strVal val="#ppt_y"/>
                                          </p:val>
                                        </p:tav>
                                      </p:tavLst>
                                    </p:anim>
                                  </p:childTnLst>
                                </p:cTn>
                              </p:par>
                              <p:par>
                                <p:cTn id="89" presetID="20" presetClass="exit" presetSubtype="0" fill="hold" grpId="1" nodeType="withEffect">
                                  <p:stCondLst>
                                    <p:cond delay="0"/>
                                  </p:stCondLst>
                                  <p:childTnLst>
                                    <p:animEffect transition="out" filter="wedge">
                                      <p:cBhvr>
                                        <p:cTn id="90" dur="1000"/>
                                        <p:tgtEl>
                                          <p:spTgt spid="15"/>
                                        </p:tgtEl>
                                      </p:cBhvr>
                                    </p:animEffect>
                                    <p:set>
                                      <p:cBhvr>
                                        <p:cTn id="91" dur="1" fill="hold">
                                          <p:stCondLst>
                                            <p:cond delay="999"/>
                                          </p:stCondLst>
                                        </p:cTn>
                                        <p:tgtEl>
                                          <p:spTgt spid="15"/>
                                        </p:tgtEl>
                                        <p:attrNameLst>
                                          <p:attrName>style.visibility</p:attrName>
                                        </p:attrNameLst>
                                      </p:cBhvr>
                                      <p:to>
                                        <p:strVal val="hidden"/>
                                      </p:to>
                                    </p:set>
                                  </p:childTnLst>
                                </p:cTn>
                              </p:par>
                              <p:par>
                                <p:cTn id="92" presetID="20" presetClass="exit" presetSubtype="0" fill="hold" grpId="1" nodeType="withEffect">
                                  <p:stCondLst>
                                    <p:cond delay="0"/>
                                  </p:stCondLst>
                                  <p:childTnLst>
                                    <p:animEffect transition="out" filter="wedge">
                                      <p:cBhvr>
                                        <p:cTn id="93" dur="1000"/>
                                        <p:tgtEl>
                                          <p:spTgt spid="20"/>
                                        </p:tgtEl>
                                      </p:cBhvr>
                                    </p:animEffect>
                                    <p:set>
                                      <p:cBhvr>
                                        <p:cTn id="94" dur="1" fill="hold">
                                          <p:stCondLst>
                                            <p:cond delay="999"/>
                                          </p:stCondLst>
                                        </p:cTn>
                                        <p:tgtEl>
                                          <p:spTgt spid="20"/>
                                        </p:tgtEl>
                                        <p:attrNameLst>
                                          <p:attrName>style.visibility</p:attrName>
                                        </p:attrNameLst>
                                      </p:cBhvr>
                                      <p:to>
                                        <p:strVal val="hidden"/>
                                      </p:to>
                                    </p:set>
                                  </p:childTnLst>
                                </p:cTn>
                              </p:par>
                            </p:childTnLst>
                          </p:cTn>
                        </p:par>
                        <p:par>
                          <p:cTn id="95" fill="hold">
                            <p:stCondLst>
                              <p:cond delay="2000"/>
                            </p:stCondLst>
                            <p:childTnLst>
                              <p:par>
                                <p:cTn id="96" presetID="21" presetClass="entr" presetSubtype="1" fill="hold" grpId="0" nodeType="after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wheel(1)">
                                      <p:cBhvr>
                                        <p:cTn id="98" dur="2000"/>
                                        <p:tgtEl>
                                          <p:spTgt spid="14"/>
                                        </p:tgtEl>
                                      </p:cBhvr>
                                    </p:animEffect>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grpId="0" nodeType="click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fade">
                                      <p:cBhvr>
                                        <p:cTn id="103" dur="2000"/>
                                        <p:tgtEl>
                                          <p:spTgt spid="19"/>
                                        </p:tgtEl>
                                      </p:cBhvr>
                                    </p:animEffect>
                                    <p:anim calcmode="lin" valueType="num">
                                      <p:cBhvr>
                                        <p:cTn id="104" dur="2000" fill="hold"/>
                                        <p:tgtEl>
                                          <p:spTgt spid="19"/>
                                        </p:tgtEl>
                                        <p:attrNameLst>
                                          <p:attrName>ppt_x</p:attrName>
                                        </p:attrNameLst>
                                      </p:cBhvr>
                                      <p:tavLst>
                                        <p:tav tm="0">
                                          <p:val>
                                            <p:strVal val="#ppt_x"/>
                                          </p:val>
                                        </p:tav>
                                        <p:tav tm="100000">
                                          <p:val>
                                            <p:strVal val="#ppt_x"/>
                                          </p:val>
                                        </p:tav>
                                      </p:tavLst>
                                    </p:anim>
                                    <p:anim calcmode="lin" valueType="num">
                                      <p:cBhvr>
                                        <p:cTn id="105" dur="2000" fill="hold"/>
                                        <p:tgtEl>
                                          <p:spTgt spid="19"/>
                                        </p:tgtEl>
                                        <p:attrNameLst>
                                          <p:attrName>ppt_y</p:attrName>
                                        </p:attrNameLst>
                                      </p:cBhvr>
                                      <p:tavLst>
                                        <p:tav tm="0">
                                          <p:val>
                                            <p:strVal val="#ppt_y+.1"/>
                                          </p:val>
                                        </p:tav>
                                        <p:tav tm="100000">
                                          <p:val>
                                            <p:strVal val="#ppt_y"/>
                                          </p:val>
                                        </p:tav>
                                      </p:tavLst>
                                    </p:anim>
                                  </p:childTnLst>
                                </p:cTn>
                              </p:par>
                              <p:par>
                                <p:cTn id="106" presetID="20" presetClass="exit" presetSubtype="0" fill="hold" grpId="1" nodeType="withEffect">
                                  <p:stCondLst>
                                    <p:cond delay="0"/>
                                  </p:stCondLst>
                                  <p:childTnLst>
                                    <p:animEffect transition="out" filter="wedge">
                                      <p:cBhvr>
                                        <p:cTn id="107" dur="1000"/>
                                        <p:tgtEl>
                                          <p:spTgt spid="14"/>
                                        </p:tgtEl>
                                      </p:cBhvr>
                                    </p:animEffect>
                                    <p:set>
                                      <p:cBhvr>
                                        <p:cTn id="108" dur="1" fill="hold">
                                          <p:stCondLst>
                                            <p:cond delay="999"/>
                                          </p:stCondLst>
                                        </p:cTn>
                                        <p:tgtEl>
                                          <p:spTgt spid="14"/>
                                        </p:tgtEl>
                                        <p:attrNameLst>
                                          <p:attrName>style.visibility</p:attrName>
                                        </p:attrNameLst>
                                      </p:cBhvr>
                                      <p:to>
                                        <p:strVal val="hidden"/>
                                      </p:to>
                                    </p:set>
                                  </p:childTnLst>
                                </p:cTn>
                              </p:par>
                              <p:par>
                                <p:cTn id="109" presetID="20" presetClass="exit" presetSubtype="0" fill="hold" grpId="1" nodeType="withEffect">
                                  <p:stCondLst>
                                    <p:cond delay="0"/>
                                  </p:stCondLst>
                                  <p:childTnLst>
                                    <p:animEffect transition="out" filter="wedge">
                                      <p:cBhvr>
                                        <p:cTn id="110" dur="1000"/>
                                        <p:tgtEl>
                                          <p:spTgt spid="21"/>
                                        </p:tgtEl>
                                      </p:cBhvr>
                                    </p:animEffect>
                                    <p:set>
                                      <p:cBhvr>
                                        <p:cTn id="111" dur="1" fill="hold">
                                          <p:stCondLst>
                                            <p:cond delay="999"/>
                                          </p:stCondLst>
                                        </p:cTn>
                                        <p:tgtEl>
                                          <p:spTgt spid="21"/>
                                        </p:tgtEl>
                                        <p:attrNameLst>
                                          <p:attrName>style.visibility</p:attrName>
                                        </p:attrNameLst>
                                      </p:cBhvr>
                                      <p:to>
                                        <p:strVal val="hidden"/>
                                      </p:to>
                                    </p:set>
                                  </p:childTnLst>
                                </p:cTn>
                              </p:par>
                            </p:childTnLst>
                          </p:cTn>
                        </p:par>
                        <p:par>
                          <p:cTn id="112" fill="hold">
                            <p:stCondLst>
                              <p:cond delay="2000"/>
                            </p:stCondLst>
                            <p:childTnLst>
                              <p:par>
                                <p:cTn id="113" presetID="6" presetClass="entr" presetSubtype="16"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circle(in)">
                                      <p:cBhvr>
                                        <p:cTn id="11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0" grpId="1" animBg="1"/>
      <p:bldP spid="11" grpId="0" animBg="1"/>
      <p:bldP spid="11" grpId="1" animBg="1"/>
      <p:bldP spid="12" grpId="0" animBg="1"/>
      <p:bldP spid="12" grpId="1" animBg="1"/>
      <p:bldP spid="13" grpId="0"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20" grpId="0" animBg="1"/>
      <p:bldP spid="20" grpId="1" animBg="1"/>
      <p:bldP spid="21" grpId="0" animBg="1"/>
      <p:bldP spid="2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lipse 8"/>
          <p:cNvSpPr/>
          <p:nvPr/>
        </p:nvSpPr>
        <p:spPr>
          <a:xfrm>
            <a:off x="3895165" y="1766226"/>
            <a:ext cx="3142130" cy="288827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Función diagnóstica y formativa de la evaluación</a:t>
            </a:r>
          </a:p>
        </p:txBody>
      </p:sp>
      <p:sp>
        <p:nvSpPr>
          <p:cNvPr id="10" name="CuadroTexto 9"/>
          <p:cNvSpPr txBox="1"/>
          <p:nvPr/>
        </p:nvSpPr>
        <p:spPr>
          <a:xfrm>
            <a:off x="201706" y="99702"/>
            <a:ext cx="4481270" cy="1015663"/>
          </a:xfrm>
          <a:prstGeom prst="rect">
            <a:avLst/>
          </a:prstGeom>
          <a:solidFill>
            <a:schemeClr val="accent6">
              <a:lumMod val="20000"/>
              <a:lumOff val="80000"/>
            </a:schemeClr>
          </a:solidFill>
          <a:ln w="57150">
            <a:solidFill>
              <a:schemeClr val="bg1">
                <a:lumMod val="75000"/>
              </a:schemeClr>
            </a:solidFill>
          </a:ln>
        </p:spPr>
        <p:txBody>
          <a:bodyPr wrap="square" rtlCol="0">
            <a:spAutoFit/>
          </a:bodyPr>
          <a:lstStyle/>
          <a:p>
            <a:pPr algn="ctr"/>
            <a:r>
              <a:rPr lang="es-MX" sz="2000" b="1" dirty="0">
                <a:effectLst>
                  <a:outerShdw blurRad="38100" dist="38100" dir="2700000" algn="tl">
                    <a:srgbClr val="000000">
                      <a:alpha val="43137"/>
                    </a:srgbClr>
                  </a:outerShdw>
                </a:effectLst>
              </a:rPr>
              <a:t>La </a:t>
            </a:r>
            <a:r>
              <a:rPr lang="es-MX" sz="2000" b="1" dirty="0">
                <a:solidFill>
                  <a:srgbClr val="FF0000"/>
                </a:solidFill>
                <a:effectLst>
                  <a:outerShdw blurRad="38100" dist="38100" dir="2700000" algn="tl">
                    <a:srgbClr val="000000">
                      <a:alpha val="43137"/>
                    </a:srgbClr>
                  </a:outerShdw>
                </a:effectLst>
              </a:rPr>
              <a:t>Evaluación de los aprendizajes </a:t>
            </a:r>
            <a:r>
              <a:rPr lang="es-MX" sz="2000" b="1" dirty="0">
                <a:effectLst>
                  <a:outerShdw blurRad="38100" dist="38100" dir="2700000" algn="tl">
                    <a:srgbClr val="000000">
                      <a:alpha val="43137"/>
                    </a:srgbClr>
                  </a:outerShdw>
                </a:effectLst>
              </a:rPr>
              <a:t>es </a:t>
            </a:r>
            <a:r>
              <a:rPr lang="es-MX" sz="2000" b="1" dirty="0">
                <a:solidFill>
                  <a:srgbClr val="FF0000"/>
                </a:solidFill>
                <a:effectLst>
                  <a:outerShdw blurRad="38100" dist="38100" dir="2700000" algn="tl">
                    <a:srgbClr val="000000">
                      <a:alpha val="43137"/>
                    </a:srgbClr>
                  </a:outerShdw>
                </a:effectLst>
              </a:rPr>
              <a:t>una actividad dentro del proceso de E - A </a:t>
            </a:r>
            <a:r>
              <a:rPr lang="es-MX" sz="2000" b="1" dirty="0">
                <a:solidFill>
                  <a:srgbClr val="9900CC"/>
                </a:solidFill>
                <a:effectLst>
                  <a:outerShdw blurRad="38100" dist="38100" dir="2700000" algn="tl">
                    <a:srgbClr val="000000">
                      <a:alpha val="43137"/>
                    </a:srgbClr>
                  </a:outerShdw>
                </a:effectLst>
              </a:rPr>
              <a:t>ajena a toda forma vertical y autoritaria</a:t>
            </a:r>
          </a:p>
        </p:txBody>
      </p:sp>
      <p:sp>
        <p:nvSpPr>
          <p:cNvPr id="11" name="CuadroTexto 10"/>
          <p:cNvSpPr txBox="1"/>
          <p:nvPr/>
        </p:nvSpPr>
        <p:spPr>
          <a:xfrm>
            <a:off x="5161242" y="93349"/>
            <a:ext cx="6760733" cy="1015663"/>
          </a:xfrm>
          <a:prstGeom prst="rect">
            <a:avLst/>
          </a:prstGeom>
          <a:solidFill>
            <a:schemeClr val="accent6">
              <a:lumMod val="20000"/>
              <a:lumOff val="80000"/>
            </a:schemeClr>
          </a:solidFill>
          <a:ln w="57150">
            <a:solidFill>
              <a:schemeClr val="bg1">
                <a:lumMod val="75000"/>
              </a:schemeClr>
            </a:solidFill>
          </a:ln>
        </p:spPr>
        <p:txBody>
          <a:bodyPr wrap="square" rtlCol="0">
            <a:spAutoFit/>
          </a:bodyPr>
          <a:lstStyle/>
          <a:p>
            <a:pPr algn="ctr"/>
            <a:r>
              <a:rPr lang="es-MX" sz="2000" b="1" dirty="0">
                <a:solidFill>
                  <a:srgbClr val="9900CC"/>
                </a:solidFill>
                <a:effectLst>
                  <a:outerShdw blurRad="38100" dist="38100" dir="2700000" algn="tl">
                    <a:srgbClr val="000000">
                      <a:alpha val="43137"/>
                    </a:srgbClr>
                  </a:outerShdw>
                </a:effectLst>
              </a:rPr>
              <a:t>No se evalúa para emitir una calificación</a:t>
            </a:r>
            <a:r>
              <a:rPr lang="es-MX" sz="2000" b="1" dirty="0">
                <a:effectLst>
                  <a:outerShdw blurRad="38100" dist="38100" dir="2700000" algn="tl">
                    <a:srgbClr val="000000">
                      <a:alpha val="43137"/>
                    </a:srgbClr>
                  </a:outerShdw>
                </a:effectLst>
              </a:rPr>
              <a:t>, sino para poner en evidencia el trayecto recorrido y el que falta por andar, con el fin de emitir una </a:t>
            </a:r>
            <a:r>
              <a:rPr lang="es-MX" sz="2000" b="1" dirty="0">
                <a:solidFill>
                  <a:srgbClr val="FF0000"/>
                </a:solidFill>
                <a:effectLst>
                  <a:outerShdw blurRad="38100" dist="38100" dir="2700000" algn="tl">
                    <a:srgbClr val="000000">
                      <a:alpha val="43137"/>
                    </a:srgbClr>
                  </a:outerShdw>
                </a:effectLst>
              </a:rPr>
              <a:t>valoración siempre provisional</a:t>
            </a:r>
          </a:p>
        </p:txBody>
      </p:sp>
      <p:sp>
        <p:nvSpPr>
          <p:cNvPr id="12" name="CuadroTexto 11"/>
          <p:cNvSpPr txBox="1"/>
          <p:nvPr/>
        </p:nvSpPr>
        <p:spPr>
          <a:xfrm>
            <a:off x="7557249" y="1628365"/>
            <a:ext cx="4500282" cy="2862322"/>
          </a:xfrm>
          <a:prstGeom prst="rect">
            <a:avLst/>
          </a:prstGeom>
          <a:solidFill>
            <a:schemeClr val="accent6">
              <a:lumMod val="20000"/>
              <a:lumOff val="80000"/>
            </a:schemeClr>
          </a:solidFill>
          <a:ln w="57150">
            <a:solidFill>
              <a:schemeClr val="bg1">
                <a:lumMod val="75000"/>
              </a:schemeClr>
            </a:solidFill>
          </a:ln>
        </p:spPr>
        <p:txBody>
          <a:bodyPr wrap="square" rtlCol="0">
            <a:spAutoFit/>
          </a:bodyPr>
          <a:lstStyle/>
          <a:p>
            <a:r>
              <a:rPr lang="es-MX" sz="2000" b="1" dirty="0">
                <a:effectLst>
                  <a:outerShdw blurRad="38100" dist="38100" dir="2700000" algn="tl">
                    <a:srgbClr val="000000">
                      <a:alpha val="43137"/>
                    </a:srgbClr>
                  </a:outerShdw>
                </a:effectLst>
              </a:rPr>
              <a:t>Función principal </a:t>
            </a:r>
            <a:r>
              <a:rPr lang="es-MX" sz="2000" b="1" dirty="0">
                <a:solidFill>
                  <a:srgbClr val="FF0000"/>
                </a:solidFill>
                <a:effectLst>
                  <a:outerShdw blurRad="38100" dist="38100" dir="2700000" algn="tl">
                    <a:srgbClr val="000000">
                      <a:alpha val="43137"/>
                    </a:srgbClr>
                  </a:outerShdw>
                </a:effectLst>
              </a:rPr>
              <a:t>apoyar la formación de los estudiantes durante los procesos formativos</a:t>
            </a:r>
            <a:r>
              <a:rPr lang="es-MX" sz="2000" b="1" dirty="0">
                <a:effectLst>
                  <a:outerShdw blurRad="38100" dist="38100" dir="2700000" algn="tl">
                    <a:srgbClr val="000000">
                      <a:alpha val="43137"/>
                    </a:srgbClr>
                  </a:outerShdw>
                </a:effectLst>
              </a:rPr>
              <a:t>, </a:t>
            </a:r>
            <a:r>
              <a:rPr lang="es-MX" sz="2000" b="1" dirty="0">
                <a:solidFill>
                  <a:srgbClr val="9900CC"/>
                </a:solidFill>
                <a:effectLst>
                  <a:outerShdw blurRad="38100" dist="38100" dir="2700000" algn="tl">
                    <a:srgbClr val="000000">
                      <a:alpha val="43137"/>
                    </a:srgbClr>
                  </a:outerShdw>
                </a:effectLst>
              </a:rPr>
              <a:t>por lo que debe considerarse esencialmente</a:t>
            </a:r>
            <a:r>
              <a:rPr lang="es-MX" sz="2000" b="1" dirty="0">
                <a:effectLst>
                  <a:outerShdw blurRad="38100" dist="38100" dir="2700000" algn="tl">
                    <a:srgbClr val="000000">
                      <a:alpha val="43137"/>
                    </a:srgbClr>
                  </a:outerShdw>
                </a:effectLst>
              </a:rPr>
              <a:t>, como un </a:t>
            </a:r>
            <a:r>
              <a:rPr lang="es-MX" sz="2000" b="1" dirty="0">
                <a:solidFill>
                  <a:srgbClr val="FF0000"/>
                </a:solidFill>
                <a:effectLst>
                  <a:outerShdw blurRad="38100" dist="38100" dir="2700000" algn="tl">
                    <a:srgbClr val="000000">
                      <a:alpha val="43137"/>
                    </a:srgbClr>
                  </a:outerShdw>
                </a:effectLst>
              </a:rPr>
              <a:t>proceso orientador del aprendizaje y la enseñanza </a:t>
            </a:r>
            <a:r>
              <a:rPr lang="es-MX" sz="2000" b="1" dirty="0">
                <a:solidFill>
                  <a:srgbClr val="9900CC"/>
                </a:solidFill>
                <a:effectLst>
                  <a:outerShdw blurRad="38100" dist="38100" dir="2700000" algn="tl">
                    <a:srgbClr val="000000">
                      <a:alpha val="43137"/>
                    </a:srgbClr>
                  </a:outerShdw>
                </a:effectLst>
              </a:rPr>
              <a:t>que conduzca a la</a:t>
            </a:r>
            <a:r>
              <a:rPr lang="es-MX" sz="2000" b="1" dirty="0">
                <a:effectLst>
                  <a:outerShdw blurRad="38100" dist="38100" dir="2700000" algn="tl">
                    <a:srgbClr val="000000">
                      <a:alpha val="43137"/>
                    </a:srgbClr>
                  </a:outerShdw>
                </a:effectLst>
              </a:rPr>
              <a:t> identificación de los logros y elementos por trabajar para, en su caso, trazar acciones de superación.</a:t>
            </a:r>
          </a:p>
        </p:txBody>
      </p:sp>
      <p:sp>
        <p:nvSpPr>
          <p:cNvPr id="13" name="CuadroTexto 12"/>
          <p:cNvSpPr txBox="1"/>
          <p:nvPr/>
        </p:nvSpPr>
        <p:spPr>
          <a:xfrm>
            <a:off x="363071" y="1508846"/>
            <a:ext cx="3012141" cy="3170099"/>
          </a:xfrm>
          <a:prstGeom prst="rect">
            <a:avLst/>
          </a:prstGeom>
          <a:solidFill>
            <a:schemeClr val="accent6">
              <a:lumMod val="20000"/>
              <a:lumOff val="80000"/>
            </a:schemeClr>
          </a:solidFill>
          <a:ln w="57150">
            <a:solidFill>
              <a:schemeClr val="bg1">
                <a:lumMod val="75000"/>
              </a:schemeClr>
            </a:solidFill>
          </a:ln>
        </p:spPr>
        <p:txBody>
          <a:bodyPr wrap="square" rtlCol="0">
            <a:spAutoFit/>
          </a:bodyPr>
          <a:lstStyle/>
          <a:p>
            <a:pPr algn="ctr"/>
            <a:r>
              <a:rPr lang="es-MX" sz="2000" b="1" dirty="0">
                <a:solidFill>
                  <a:srgbClr val="FF0000"/>
                </a:solidFill>
                <a:effectLst>
                  <a:outerShdw blurRad="38100" dist="38100" dir="2700000" algn="tl">
                    <a:srgbClr val="000000">
                      <a:alpha val="43137"/>
                    </a:srgbClr>
                  </a:outerShdw>
                </a:effectLst>
              </a:rPr>
              <a:t>Tiene como base la relación pedagógica de los maestros con sus estudiantes </a:t>
            </a:r>
            <a:r>
              <a:rPr lang="es-MX" sz="2000" b="1" dirty="0">
                <a:solidFill>
                  <a:srgbClr val="800080"/>
                </a:solidFill>
                <a:effectLst>
                  <a:outerShdw blurRad="38100" dist="38100" dir="2700000" algn="tl">
                    <a:srgbClr val="000000">
                      <a:alpha val="43137"/>
                    </a:srgbClr>
                  </a:outerShdw>
                </a:effectLst>
              </a:rPr>
              <a:t>en el marco del aula, la escuela y la </a:t>
            </a:r>
            <a:r>
              <a:rPr lang="es-MX" sz="2000" b="1" dirty="0">
                <a:solidFill>
                  <a:srgbClr val="FF0000"/>
                </a:solidFill>
                <a:effectLst>
                  <a:outerShdw blurRad="38100" dist="38100" dir="2700000" algn="tl">
                    <a:srgbClr val="000000">
                      <a:alpha val="43137"/>
                    </a:srgbClr>
                  </a:outerShdw>
                </a:effectLst>
              </a:rPr>
              <a:t>comunidad</a:t>
            </a:r>
            <a:r>
              <a:rPr lang="es-MX" sz="2000" b="1" dirty="0">
                <a:solidFill>
                  <a:srgbClr val="800080"/>
                </a:solidFill>
                <a:effectLst>
                  <a:outerShdw blurRad="38100" dist="38100" dir="2700000" algn="tl">
                    <a:srgbClr val="000000">
                      <a:alpha val="43137"/>
                    </a:srgbClr>
                  </a:outerShdw>
                </a:effectLst>
              </a:rPr>
              <a:t> (espacio de interdependencia e interrelación para la construcción de saberes y conocimientos.</a:t>
            </a:r>
          </a:p>
        </p:txBody>
      </p:sp>
      <p:sp>
        <p:nvSpPr>
          <p:cNvPr id="14" name="CuadroTexto 13"/>
          <p:cNvSpPr txBox="1"/>
          <p:nvPr/>
        </p:nvSpPr>
        <p:spPr>
          <a:xfrm>
            <a:off x="674053" y="5126099"/>
            <a:ext cx="5402318" cy="1631216"/>
          </a:xfrm>
          <a:prstGeom prst="rect">
            <a:avLst/>
          </a:prstGeom>
          <a:solidFill>
            <a:schemeClr val="accent6">
              <a:lumMod val="20000"/>
              <a:lumOff val="80000"/>
            </a:schemeClr>
          </a:solidFill>
          <a:ln w="57150">
            <a:solidFill>
              <a:schemeClr val="bg1">
                <a:lumMod val="75000"/>
              </a:schemeClr>
            </a:solidFill>
          </a:ln>
        </p:spPr>
        <p:txBody>
          <a:bodyPr wrap="square" rtlCol="0">
            <a:spAutoFit/>
          </a:bodyPr>
          <a:lstStyle/>
          <a:p>
            <a:pPr algn="ctr"/>
            <a:r>
              <a:rPr lang="es-MX" sz="2000" b="1" dirty="0">
                <a:solidFill>
                  <a:srgbClr val="9900FF"/>
                </a:solidFill>
                <a:effectLst>
                  <a:outerShdw blurRad="38100" dist="38100" dir="2700000" algn="tl">
                    <a:srgbClr val="000000">
                      <a:alpha val="43137"/>
                    </a:srgbClr>
                  </a:outerShdw>
                </a:effectLst>
              </a:rPr>
              <a:t>La</a:t>
            </a:r>
            <a:r>
              <a:rPr lang="es-MX" sz="2000" b="1" dirty="0">
                <a:solidFill>
                  <a:srgbClr val="800080"/>
                </a:solidFill>
                <a:effectLst>
                  <a:outerShdw blurRad="38100" dist="38100" dir="2700000" algn="tl">
                    <a:srgbClr val="000000">
                      <a:alpha val="43137"/>
                    </a:srgbClr>
                  </a:outerShdw>
                </a:effectLst>
              </a:rPr>
              <a:t> </a:t>
            </a:r>
            <a:r>
              <a:rPr lang="es-MX" sz="2000" b="1" dirty="0">
                <a:solidFill>
                  <a:srgbClr val="FF0000"/>
                </a:solidFill>
                <a:effectLst>
                  <a:outerShdw blurRad="38100" dist="38100" dir="2700000" algn="tl">
                    <a:srgbClr val="000000">
                      <a:alpha val="43137"/>
                    </a:srgbClr>
                  </a:outerShdw>
                </a:effectLst>
              </a:rPr>
              <a:t>evaluación</a:t>
            </a:r>
            <a:r>
              <a:rPr lang="es-MX" sz="2000" b="1" dirty="0">
                <a:solidFill>
                  <a:srgbClr val="800080"/>
                </a:solidFill>
                <a:effectLst>
                  <a:outerShdw blurRad="38100" dist="38100" dir="2700000" algn="tl">
                    <a:srgbClr val="000000">
                      <a:alpha val="43137"/>
                    </a:srgbClr>
                  </a:outerShdw>
                </a:effectLst>
              </a:rPr>
              <a:t> </a:t>
            </a:r>
            <a:r>
              <a:rPr lang="es-MX" sz="2000" b="1" dirty="0">
                <a:solidFill>
                  <a:srgbClr val="9900FF"/>
                </a:solidFill>
                <a:effectLst>
                  <a:outerShdw blurRad="38100" dist="38100" dir="2700000" algn="tl">
                    <a:srgbClr val="000000">
                      <a:alpha val="43137"/>
                    </a:srgbClr>
                  </a:outerShdw>
                </a:effectLst>
              </a:rPr>
              <a:t>debe</a:t>
            </a:r>
            <a:r>
              <a:rPr lang="es-MX" sz="2000" b="1" dirty="0">
                <a:solidFill>
                  <a:srgbClr val="800080"/>
                </a:solidFill>
                <a:effectLst>
                  <a:outerShdw blurRad="38100" dist="38100" dir="2700000" algn="tl">
                    <a:srgbClr val="000000">
                      <a:alpha val="43137"/>
                    </a:srgbClr>
                  </a:outerShdw>
                </a:effectLst>
              </a:rPr>
              <a:t> arrojar información tanto de las </a:t>
            </a:r>
            <a:r>
              <a:rPr lang="es-MX" sz="2000" b="1" dirty="0">
                <a:solidFill>
                  <a:srgbClr val="FF0000"/>
                </a:solidFill>
                <a:effectLst>
                  <a:outerShdw blurRad="38100" dist="38100" dir="2700000" algn="tl">
                    <a:srgbClr val="000000">
                      <a:alpha val="43137"/>
                    </a:srgbClr>
                  </a:outerShdw>
                </a:effectLst>
              </a:rPr>
              <a:t>acciones que generan aprendizajes significativos</a:t>
            </a:r>
            <a:r>
              <a:rPr lang="es-MX" sz="2000" b="1" dirty="0">
                <a:solidFill>
                  <a:srgbClr val="800080"/>
                </a:solidFill>
                <a:effectLst>
                  <a:outerShdw blurRad="38100" dist="38100" dir="2700000" algn="tl">
                    <a:srgbClr val="000000">
                      <a:alpha val="43137"/>
                    </a:srgbClr>
                  </a:outerShdw>
                </a:effectLst>
              </a:rPr>
              <a:t> en los estudiantes, como de las </a:t>
            </a:r>
            <a:r>
              <a:rPr lang="es-MX" sz="2000" b="1" dirty="0">
                <a:solidFill>
                  <a:srgbClr val="9900FF"/>
                </a:solidFill>
                <a:effectLst>
                  <a:outerShdw blurRad="38100" dist="38100" dir="2700000" algn="tl">
                    <a:srgbClr val="000000">
                      <a:alpha val="43137"/>
                    </a:srgbClr>
                  </a:outerShdw>
                </a:effectLst>
              </a:rPr>
              <a:t>carencias, dificultades y propuestas del trabajo académico de lo maestros.</a:t>
            </a:r>
          </a:p>
        </p:txBody>
      </p:sp>
      <p:sp>
        <p:nvSpPr>
          <p:cNvPr id="15" name="CuadroTexto 14"/>
          <p:cNvSpPr txBox="1"/>
          <p:nvPr/>
        </p:nvSpPr>
        <p:spPr>
          <a:xfrm>
            <a:off x="6438975" y="4818323"/>
            <a:ext cx="5402318" cy="1938992"/>
          </a:xfrm>
          <a:prstGeom prst="rect">
            <a:avLst/>
          </a:prstGeom>
          <a:solidFill>
            <a:schemeClr val="accent6">
              <a:lumMod val="20000"/>
              <a:lumOff val="80000"/>
            </a:schemeClr>
          </a:solidFill>
          <a:ln w="57150">
            <a:solidFill>
              <a:schemeClr val="bg1">
                <a:lumMod val="75000"/>
              </a:schemeClr>
            </a:solidFill>
          </a:ln>
        </p:spPr>
        <p:txBody>
          <a:bodyPr wrap="square" rtlCol="0">
            <a:spAutoFit/>
          </a:bodyPr>
          <a:lstStyle/>
          <a:p>
            <a:pPr algn="ctr"/>
            <a:r>
              <a:rPr lang="es-MX" sz="2000" b="1" dirty="0">
                <a:solidFill>
                  <a:srgbClr val="FF0000"/>
                </a:solidFill>
                <a:effectLst>
                  <a:outerShdw blurRad="38100" dist="38100" dir="2700000" algn="tl">
                    <a:srgbClr val="000000">
                      <a:alpha val="43137"/>
                    </a:srgbClr>
                  </a:outerShdw>
                </a:effectLst>
              </a:rPr>
              <a:t>Se construye con </a:t>
            </a:r>
            <a:r>
              <a:rPr lang="es-MX" sz="2000" b="1" dirty="0">
                <a:solidFill>
                  <a:srgbClr val="800080"/>
                </a:solidFill>
                <a:effectLst>
                  <a:outerShdw blurRad="38100" dist="38100" dir="2700000" algn="tl">
                    <a:srgbClr val="000000">
                      <a:alpha val="43137"/>
                    </a:srgbClr>
                  </a:outerShdw>
                </a:effectLst>
              </a:rPr>
              <a:t>el diálogo, la participación, la observación sistemática, personalizada y contextualizada de lo avanzado por las NNA </a:t>
            </a:r>
            <a:r>
              <a:rPr lang="es-MX" sz="2000" b="1" dirty="0">
                <a:solidFill>
                  <a:srgbClr val="FF0000"/>
                </a:solidFill>
                <a:effectLst>
                  <a:outerShdw blurRad="38100" dist="38100" dir="2700000" algn="tl">
                    <a:srgbClr val="000000">
                      <a:alpha val="43137"/>
                    </a:srgbClr>
                  </a:outerShdw>
                </a:effectLst>
              </a:rPr>
              <a:t>respecto de los contenidos abordados en los campos de formación en diferentes momentos del ciclo escolar.</a:t>
            </a:r>
          </a:p>
        </p:txBody>
      </p:sp>
      <p:sp>
        <p:nvSpPr>
          <p:cNvPr id="16" name="Flecha arriba 15"/>
          <p:cNvSpPr/>
          <p:nvPr/>
        </p:nvSpPr>
        <p:spPr>
          <a:xfrm rot="19968012">
            <a:off x="4065437" y="1103929"/>
            <a:ext cx="502023" cy="104887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7" name="Flecha arriba 16"/>
          <p:cNvSpPr/>
          <p:nvPr/>
        </p:nvSpPr>
        <p:spPr>
          <a:xfrm rot="1970109">
            <a:off x="6274185" y="1024184"/>
            <a:ext cx="502023" cy="104887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8" name="Flecha arriba 17"/>
          <p:cNvSpPr/>
          <p:nvPr/>
        </p:nvSpPr>
        <p:spPr>
          <a:xfrm rot="5400000">
            <a:off x="7069344" y="2612676"/>
            <a:ext cx="502023" cy="56612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9" name="Flecha arriba 18"/>
          <p:cNvSpPr/>
          <p:nvPr/>
        </p:nvSpPr>
        <p:spPr>
          <a:xfrm rot="16200000">
            <a:off x="3375763" y="2873965"/>
            <a:ext cx="502023" cy="56612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0" name="Flecha arriba 19"/>
          <p:cNvSpPr/>
          <p:nvPr/>
        </p:nvSpPr>
        <p:spPr>
          <a:xfrm rot="8338348">
            <a:off x="6768883" y="3992257"/>
            <a:ext cx="502023" cy="90473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1" name="Flecha arriba 20"/>
          <p:cNvSpPr/>
          <p:nvPr/>
        </p:nvSpPr>
        <p:spPr>
          <a:xfrm rot="13286201">
            <a:off x="3923485" y="4186865"/>
            <a:ext cx="502023" cy="102676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039228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a:extLst>
              <a:ext uri="{FF2B5EF4-FFF2-40B4-BE49-F238E27FC236}">
                <a16:creationId xmlns:a16="http://schemas.microsoft.com/office/drawing/2014/main" id="{73378F36-CE1E-4978-BD48-02A87A558DBD}"/>
              </a:ext>
            </a:extLst>
          </p:cNvPr>
          <p:cNvGrpSpPr/>
          <p:nvPr/>
        </p:nvGrpSpPr>
        <p:grpSpPr>
          <a:xfrm>
            <a:off x="3140796" y="1933443"/>
            <a:ext cx="4479723" cy="2875947"/>
            <a:chOff x="3469210" y="2042500"/>
            <a:chExt cx="4167570" cy="2088859"/>
          </a:xfrm>
        </p:grpSpPr>
        <p:sp>
          <p:nvSpPr>
            <p:cNvPr id="3" name="Elipse 2">
              <a:extLst>
                <a:ext uri="{FF2B5EF4-FFF2-40B4-BE49-F238E27FC236}">
                  <a16:creationId xmlns:a16="http://schemas.microsoft.com/office/drawing/2014/main" id="{AFA217D6-A9EF-47FB-A53B-60DD1BECD6A8}"/>
                </a:ext>
              </a:extLst>
            </p:cNvPr>
            <p:cNvSpPr/>
            <p:nvPr/>
          </p:nvSpPr>
          <p:spPr>
            <a:xfrm>
              <a:off x="3469210" y="2042500"/>
              <a:ext cx="3129094" cy="2088859"/>
            </a:xfrm>
            <a:prstGeom prst="ellipse">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t>La </a:t>
              </a:r>
              <a:r>
                <a:rPr lang="es-MX" sz="2400" u="sng" dirty="0">
                  <a:solidFill>
                    <a:srgbClr val="FFFF00"/>
                  </a:solidFill>
                </a:rPr>
                <a:t>comunidad</a:t>
              </a:r>
              <a:r>
                <a:rPr lang="es-MX" sz="2400" dirty="0"/>
                <a:t> como eje articulador de los procesos educativos</a:t>
              </a:r>
            </a:p>
          </p:txBody>
        </p:sp>
        <p:pic>
          <p:nvPicPr>
            <p:cNvPr id="6" name="Imagen 5">
              <a:extLst>
                <a:ext uri="{FF2B5EF4-FFF2-40B4-BE49-F238E27FC236}">
                  <a16:creationId xmlns:a16="http://schemas.microsoft.com/office/drawing/2014/main" id="{DDD94982-23A0-457C-9D17-7435FE9F148A}"/>
                </a:ext>
              </a:extLst>
            </p:cNvPr>
            <p:cNvPicPr>
              <a:picLocks noChangeAspect="1"/>
            </p:cNvPicPr>
            <p:nvPr/>
          </p:nvPicPr>
          <p:blipFill>
            <a:blip r:embed="rId2"/>
            <a:stretch>
              <a:fillRect/>
            </a:stretch>
          </p:blipFill>
          <p:spPr>
            <a:xfrm>
              <a:off x="6129472" y="2382036"/>
              <a:ext cx="1507308" cy="1191675"/>
            </a:xfrm>
            <a:prstGeom prst="rect">
              <a:avLst/>
            </a:prstGeom>
            <a:ln w="19050">
              <a:solidFill>
                <a:schemeClr val="tx1"/>
              </a:solidFill>
            </a:ln>
          </p:spPr>
        </p:pic>
      </p:grpSp>
      <p:sp>
        <p:nvSpPr>
          <p:cNvPr id="12" name="Rectángulo: esquinas redondeadas 11">
            <a:extLst>
              <a:ext uri="{FF2B5EF4-FFF2-40B4-BE49-F238E27FC236}">
                <a16:creationId xmlns:a16="http://schemas.microsoft.com/office/drawing/2014/main" id="{921A5820-A630-4A7C-B533-36FE247B6374}"/>
              </a:ext>
            </a:extLst>
          </p:cNvPr>
          <p:cNvSpPr/>
          <p:nvPr/>
        </p:nvSpPr>
        <p:spPr>
          <a:xfrm>
            <a:off x="75499" y="33557"/>
            <a:ext cx="4479723" cy="164424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000" b="1" dirty="0">
                <a:solidFill>
                  <a:srgbClr val="66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comunidad es el </a:t>
            </a:r>
            <a:r>
              <a:rPr lang="es-MX" sz="2000" b="1"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espacio central</a:t>
            </a:r>
            <a:r>
              <a:rPr lang="es-MX" sz="2000" b="1" dirty="0">
                <a:solidFill>
                  <a:srgbClr val="66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de los procesos educativos e implica una función desde donde se problematiza el hecho educativo</a:t>
            </a:r>
          </a:p>
        </p:txBody>
      </p:sp>
      <p:sp>
        <p:nvSpPr>
          <p:cNvPr id="14" name="Rectángulo: esquinas redondeadas 13">
            <a:extLst>
              <a:ext uri="{FF2B5EF4-FFF2-40B4-BE49-F238E27FC236}">
                <a16:creationId xmlns:a16="http://schemas.microsoft.com/office/drawing/2014/main" id="{4F7EA649-50D6-4B58-981A-CBE1DB4D6EF3}"/>
              </a:ext>
            </a:extLst>
          </p:cNvPr>
          <p:cNvSpPr/>
          <p:nvPr/>
        </p:nvSpPr>
        <p:spPr>
          <a:xfrm>
            <a:off x="6786693" y="33556"/>
            <a:ext cx="5279473" cy="164424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000" b="1" dirty="0">
                <a:solidFill>
                  <a:srgbClr val="66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Este espacio social, cultural, político, productivo y simbólico es el principal </a:t>
            </a:r>
            <a:r>
              <a:rPr lang="es-MX" sz="2000" b="1"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elemento articulador de las relaciones pedagógicas </a:t>
            </a:r>
            <a:r>
              <a:rPr lang="es-MX" sz="2000" b="1" dirty="0">
                <a:solidFill>
                  <a:srgbClr val="66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así como de los procesos de enseñanza y de aprendizaje</a:t>
            </a:r>
          </a:p>
        </p:txBody>
      </p:sp>
      <p:sp>
        <p:nvSpPr>
          <p:cNvPr id="16" name="Rectángulo: esquinas redondeadas 15">
            <a:extLst>
              <a:ext uri="{FF2B5EF4-FFF2-40B4-BE49-F238E27FC236}">
                <a16:creationId xmlns:a16="http://schemas.microsoft.com/office/drawing/2014/main" id="{11726DF4-D1A6-4F6E-A5A0-956899C6C3FC}"/>
              </a:ext>
            </a:extLst>
          </p:cNvPr>
          <p:cNvSpPr/>
          <p:nvPr/>
        </p:nvSpPr>
        <p:spPr>
          <a:xfrm>
            <a:off x="167778" y="2266021"/>
            <a:ext cx="2909221" cy="419869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000" b="1" dirty="0">
                <a:solidFill>
                  <a:srgbClr val="66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Requiere construir </a:t>
            </a:r>
            <a:r>
              <a:rPr lang="es-MX" sz="2000" b="1"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otras formas de ver la enseñanza, flexibilizar la estructura del aula, el sentido de los materiales </a:t>
            </a:r>
            <a:r>
              <a:rPr lang="es-MX" sz="2000" b="1" dirty="0">
                <a:solidFill>
                  <a:srgbClr val="66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pedagógicos y tecnológicos, así como las formas de evaluación y su interrelación con la comunidad</a:t>
            </a:r>
          </a:p>
        </p:txBody>
      </p:sp>
      <p:sp>
        <p:nvSpPr>
          <p:cNvPr id="17" name="Rectángulo: esquinas redondeadas 16">
            <a:extLst>
              <a:ext uri="{FF2B5EF4-FFF2-40B4-BE49-F238E27FC236}">
                <a16:creationId xmlns:a16="http://schemas.microsoft.com/office/drawing/2014/main" id="{EA302ABD-02DA-437B-8EF5-849A3E00F2CD}"/>
              </a:ext>
            </a:extLst>
          </p:cNvPr>
          <p:cNvSpPr/>
          <p:nvPr/>
        </p:nvSpPr>
        <p:spPr>
          <a:xfrm>
            <a:off x="7684316" y="1933443"/>
            <a:ext cx="4339905" cy="486384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0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Comunidad como </a:t>
            </a:r>
            <a:r>
              <a:rPr lang="es-MX" sz="2000" b="1" dirty="0">
                <a:solidFill>
                  <a:srgbClr val="00B0F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centro de procesos educativos</a:t>
            </a:r>
            <a:r>
              <a:rPr lang="es-MX" sz="20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 implica una función desde donde se problematiza el hecho educativo, para establecer una relación dinámica de </a:t>
            </a:r>
            <a:r>
              <a:rPr lang="es-MX" sz="2000" b="1" dirty="0">
                <a:solidFill>
                  <a:srgbClr val="00B0F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interdependencia e influencia recíproca </a:t>
            </a:r>
            <a:r>
              <a:rPr lang="es-MX" sz="20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entre escuela y su entorno que funcione como núcleo integrador de los procesos de E-A, del trabajo docente, de la planeación y la evaluación, así como de la gestión de los procesos académicos y administrativos. </a:t>
            </a:r>
            <a:endParaRPr lang="es-MX" sz="2000" dirty="0">
              <a:solidFill>
                <a:srgbClr val="6600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2327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80">
                                          <p:stCondLst>
                                            <p:cond delay="0"/>
                                          </p:stCondLst>
                                        </p:cTn>
                                        <p:tgtEl>
                                          <p:spTgt spid="20"/>
                                        </p:tgtEl>
                                      </p:cBhvr>
                                    </p:animEffect>
                                    <p:anim calcmode="lin" valueType="num">
                                      <p:cBhvr>
                                        <p:cTn id="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
                                        </p:tgtEl>
                                      </p:cBhvr>
                                      <p:to x="100000" y="60000"/>
                                    </p:animScale>
                                    <p:animScale>
                                      <p:cBhvr>
                                        <p:cTn id="14" dur="166" decel="50000">
                                          <p:stCondLst>
                                            <p:cond delay="676"/>
                                          </p:stCondLst>
                                        </p:cTn>
                                        <p:tgtEl>
                                          <p:spTgt spid="20"/>
                                        </p:tgtEl>
                                      </p:cBhvr>
                                      <p:to x="100000" y="100000"/>
                                    </p:animScale>
                                    <p:animScale>
                                      <p:cBhvr>
                                        <p:cTn id="15" dur="26">
                                          <p:stCondLst>
                                            <p:cond delay="1312"/>
                                          </p:stCondLst>
                                        </p:cTn>
                                        <p:tgtEl>
                                          <p:spTgt spid="20"/>
                                        </p:tgtEl>
                                      </p:cBhvr>
                                      <p:to x="100000" y="80000"/>
                                    </p:animScale>
                                    <p:animScale>
                                      <p:cBhvr>
                                        <p:cTn id="16" dur="166" decel="50000">
                                          <p:stCondLst>
                                            <p:cond delay="1338"/>
                                          </p:stCondLst>
                                        </p:cTn>
                                        <p:tgtEl>
                                          <p:spTgt spid="20"/>
                                        </p:tgtEl>
                                      </p:cBhvr>
                                      <p:to x="100000" y="100000"/>
                                    </p:animScale>
                                    <p:animScale>
                                      <p:cBhvr>
                                        <p:cTn id="17" dur="26">
                                          <p:stCondLst>
                                            <p:cond delay="1642"/>
                                          </p:stCondLst>
                                        </p:cTn>
                                        <p:tgtEl>
                                          <p:spTgt spid="20"/>
                                        </p:tgtEl>
                                      </p:cBhvr>
                                      <p:to x="100000" y="90000"/>
                                    </p:animScale>
                                    <p:animScale>
                                      <p:cBhvr>
                                        <p:cTn id="18" dur="166" decel="50000">
                                          <p:stCondLst>
                                            <p:cond delay="1668"/>
                                          </p:stCondLst>
                                        </p:cTn>
                                        <p:tgtEl>
                                          <p:spTgt spid="20"/>
                                        </p:tgtEl>
                                      </p:cBhvr>
                                      <p:to x="100000" y="100000"/>
                                    </p:animScale>
                                    <p:animScale>
                                      <p:cBhvr>
                                        <p:cTn id="19" dur="26">
                                          <p:stCondLst>
                                            <p:cond delay="1808"/>
                                          </p:stCondLst>
                                        </p:cTn>
                                        <p:tgtEl>
                                          <p:spTgt spid="20"/>
                                        </p:tgtEl>
                                      </p:cBhvr>
                                      <p:to x="100000" y="95000"/>
                                    </p:animScale>
                                    <p:animScale>
                                      <p:cBhvr>
                                        <p:cTn id="20" dur="166" decel="50000">
                                          <p:stCondLst>
                                            <p:cond delay="1834"/>
                                          </p:stCondLst>
                                        </p:cTn>
                                        <p:tgtEl>
                                          <p:spTgt spid="2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heel(1)">
                                      <p:cBhvr>
                                        <p:cTn id="25" dur="2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32"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circle(out)">
                                      <p:cBhvr>
                                        <p:cTn id="30" dur="2000"/>
                                        <p:tgtEl>
                                          <p:spTgt spid="14"/>
                                        </p:tgtEl>
                                      </p:cBhvr>
                                    </p:animEffect>
                                  </p:childTnLst>
                                </p:cTn>
                              </p:par>
                              <p:par>
                                <p:cTn id="31" presetID="20" presetClass="exit" presetSubtype="0" fill="hold" grpId="1" nodeType="withEffect">
                                  <p:stCondLst>
                                    <p:cond delay="0"/>
                                  </p:stCondLst>
                                  <p:childTnLst>
                                    <p:animEffect transition="out" filter="wedge">
                                      <p:cBhvr>
                                        <p:cTn id="32" dur="1000"/>
                                        <p:tgtEl>
                                          <p:spTgt spid="12"/>
                                        </p:tgtEl>
                                      </p:cBhvr>
                                    </p:animEffect>
                                    <p:set>
                                      <p:cBhvr>
                                        <p:cTn id="33" dur="1" fill="hold">
                                          <p:stCondLst>
                                            <p:cond delay="999"/>
                                          </p:stCondLst>
                                        </p:cTn>
                                        <p:tgtEl>
                                          <p:spTgt spid="1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heel(1)">
                                      <p:cBhvr>
                                        <p:cTn id="38" dur="2000"/>
                                        <p:tgtEl>
                                          <p:spTgt spid="17"/>
                                        </p:tgtEl>
                                      </p:cBhvr>
                                    </p:animEffect>
                                  </p:childTnLst>
                                </p:cTn>
                              </p:par>
                              <p:par>
                                <p:cTn id="39" presetID="20" presetClass="exit" presetSubtype="0" fill="hold" grpId="1" nodeType="withEffect">
                                  <p:stCondLst>
                                    <p:cond delay="0"/>
                                  </p:stCondLst>
                                  <p:childTnLst>
                                    <p:animEffect transition="out" filter="wedge">
                                      <p:cBhvr>
                                        <p:cTn id="40" dur="2000"/>
                                        <p:tgtEl>
                                          <p:spTgt spid="14"/>
                                        </p:tgtEl>
                                      </p:cBhvr>
                                    </p:animEffect>
                                    <p:set>
                                      <p:cBhvr>
                                        <p:cTn id="41" dur="1" fill="hold">
                                          <p:stCondLst>
                                            <p:cond delay="1999"/>
                                          </p:stCondLst>
                                        </p:cTn>
                                        <p:tgtEl>
                                          <p:spTgt spid="14"/>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6" presetClass="entr" presetSubtype="32"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circle(out)">
                                      <p:cBhvr>
                                        <p:cTn id="46" dur="2000"/>
                                        <p:tgtEl>
                                          <p:spTgt spid="16"/>
                                        </p:tgtEl>
                                      </p:cBhvr>
                                    </p:animEffect>
                                  </p:childTnLst>
                                </p:cTn>
                              </p:par>
                              <p:par>
                                <p:cTn id="47" presetID="20" presetClass="exit" presetSubtype="0" fill="hold" grpId="1" nodeType="withEffect">
                                  <p:stCondLst>
                                    <p:cond delay="0"/>
                                  </p:stCondLst>
                                  <p:childTnLst>
                                    <p:animEffect transition="out" filter="wedge">
                                      <p:cBhvr>
                                        <p:cTn id="48" dur="1000"/>
                                        <p:tgtEl>
                                          <p:spTgt spid="17"/>
                                        </p:tgtEl>
                                      </p:cBhvr>
                                    </p:animEffect>
                                    <p:set>
                                      <p:cBhvr>
                                        <p:cTn id="49" dur="1" fill="hold">
                                          <p:stCondLst>
                                            <p:cond delay="9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4" grpId="0" animBg="1"/>
      <p:bldP spid="14" grpId="1" animBg="1"/>
      <p:bldP spid="16" grpId="0" animBg="1"/>
      <p:bldP spid="17" grpId="0" animBg="1"/>
      <p:bldP spid="17"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upo 19">
            <a:extLst>
              <a:ext uri="{FF2B5EF4-FFF2-40B4-BE49-F238E27FC236}">
                <a16:creationId xmlns:a16="http://schemas.microsoft.com/office/drawing/2014/main" id="{73378F36-CE1E-4978-BD48-02A87A558DBD}"/>
              </a:ext>
            </a:extLst>
          </p:cNvPr>
          <p:cNvGrpSpPr/>
          <p:nvPr/>
        </p:nvGrpSpPr>
        <p:grpSpPr>
          <a:xfrm>
            <a:off x="2972801" y="1939845"/>
            <a:ext cx="4711515" cy="2978310"/>
            <a:chOff x="3469210" y="2042500"/>
            <a:chExt cx="4167570" cy="2088859"/>
          </a:xfrm>
        </p:grpSpPr>
        <p:sp>
          <p:nvSpPr>
            <p:cNvPr id="3" name="Elipse 2">
              <a:extLst>
                <a:ext uri="{FF2B5EF4-FFF2-40B4-BE49-F238E27FC236}">
                  <a16:creationId xmlns:a16="http://schemas.microsoft.com/office/drawing/2014/main" id="{AFA217D6-A9EF-47FB-A53B-60DD1BECD6A8}"/>
                </a:ext>
              </a:extLst>
            </p:cNvPr>
            <p:cNvSpPr/>
            <p:nvPr/>
          </p:nvSpPr>
          <p:spPr>
            <a:xfrm>
              <a:off x="3469210" y="2042500"/>
              <a:ext cx="3129094" cy="2088859"/>
            </a:xfrm>
            <a:prstGeom prst="ellipse">
              <a:avLst/>
            </a:prstGeom>
            <a:solidFill>
              <a:srgbClr val="66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t>La </a:t>
              </a:r>
              <a:r>
                <a:rPr lang="es-MX" sz="2400" u="sng" dirty="0">
                  <a:solidFill>
                    <a:srgbClr val="FFFF00"/>
                  </a:solidFill>
                </a:rPr>
                <a:t>comunidad</a:t>
              </a:r>
              <a:r>
                <a:rPr lang="es-MX" sz="2400" dirty="0"/>
                <a:t> como eje articulador de los procesos educativos</a:t>
              </a:r>
            </a:p>
          </p:txBody>
        </p:sp>
        <p:pic>
          <p:nvPicPr>
            <p:cNvPr id="6" name="Imagen 5">
              <a:extLst>
                <a:ext uri="{FF2B5EF4-FFF2-40B4-BE49-F238E27FC236}">
                  <a16:creationId xmlns:a16="http://schemas.microsoft.com/office/drawing/2014/main" id="{DDD94982-23A0-457C-9D17-7435FE9F148A}"/>
                </a:ext>
              </a:extLst>
            </p:cNvPr>
            <p:cNvPicPr>
              <a:picLocks noChangeAspect="1"/>
            </p:cNvPicPr>
            <p:nvPr/>
          </p:nvPicPr>
          <p:blipFill>
            <a:blip r:embed="rId2"/>
            <a:stretch>
              <a:fillRect/>
            </a:stretch>
          </p:blipFill>
          <p:spPr>
            <a:xfrm>
              <a:off x="6129472" y="2382036"/>
              <a:ext cx="1507308" cy="1191675"/>
            </a:xfrm>
            <a:prstGeom prst="rect">
              <a:avLst/>
            </a:prstGeom>
            <a:ln w="19050">
              <a:solidFill>
                <a:schemeClr val="tx1"/>
              </a:solidFill>
            </a:ln>
          </p:spPr>
        </p:pic>
      </p:grpSp>
      <p:sp>
        <p:nvSpPr>
          <p:cNvPr id="12" name="Rectángulo: esquinas redondeadas 11">
            <a:extLst>
              <a:ext uri="{FF2B5EF4-FFF2-40B4-BE49-F238E27FC236}">
                <a16:creationId xmlns:a16="http://schemas.microsoft.com/office/drawing/2014/main" id="{921A5820-A630-4A7C-B533-36FE247B6374}"/>
              </a:ext>
            </a:extLst>
          </p:cNvPr>
          <p:cNvSpPr/>
          <p:nvPr/>
        </p:nvSpPr>
        <p:spPr>
          <a:xfrm>
            <a:off x="75499" y="33557"/>
            <a:ext cx="4479723" cy="1644242"/>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000" b="1" dirty="0">
                <a:solidFill>
                  <a:srgbClr val="66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comunidad es el </a:t>
            </a:r>
            <a:r>
              <a:rPr lang="es-MX" sz="2000" b="1"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espacio central</a:t>
            </a:r>
            <a:r>
              <a:rPr lang="es-MX" sz="2000" b="1" dirty="0">
                <a:solidFill>
                  <a:srgbClr val="66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de los procesos educativos e implica una función desde donde se problematiza el hecho educativo</a:t>
            </a:r>
          </a:p>
        </p:txBody>
      </p:sp>
      <p:sp>
        <p:nvSpPr>
          <p:cNvPr id="14" name="Rectángulo: esquinas redondeadas 13">
            <a:extLst>
              <a:ext uri="{FF2B5EF4-FFF2-40B4-BE49-F238E27FC236}">
                <a16:creationId xmlns:a16="http://schemas.microsoft.com/office/drawing/2014/main" id="{4F7EA649-50D6-4B58-981A-CBE1DB4D6EF3}"/>
              </a:ext>
            </a:extLst>
          </p:cNvPr>
          <p:cNvSpPr/>
          <p:nvPr/>
        </p:nvSpPr>
        <p:spPr>
          <a:xfrm>
            <a:off x="6786693" y="33556"/>
            <a:ext cx="5279473" cy="164424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000" b="1" dirty="0">
                <a:solidFill>
                  <a:srgbClr val="66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Este espacio social, cultural, político, productivo y simbólico es el principal </a:t>
            </a:r>
            <a:r>
              <a:rPr lang="es-MX" sz="2000" b="1"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elemento articulador de las relaciones pedagógicas </a:t>
            </a:r>
            <a:r>
              <a:rPr lang="es-MX" sz="2000" b="1" dirty="0">
                <a:solidFill>
                  <a:srgbClr val="66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así como de los procesos de enseñanza y de aprendizaje</a:t>
            </a:r>
          </a:p>
        </p:txBody>
      </p:sp>
      <p:sp>
        <p:nvSpPr>
          <p:cNvPr id="16" name="Rectángulo: esquinas redondeadas 15">
            <a:extLst>
              <a:ext uri="{FF2B5EF4-FFF2-40B4-BE49-F238E27FC236}">
                <a16:creationId xmlns:a16="http://schemas.microsoft.com/office/drawing/2014/main" id="{11726DF4-D1A6-4F6E-A5A0-956899C6C3FC}"/>
              </a:ext>
            </a:extLst>
          </p:cNvPr>
          <p:cNvSpPr/>
          <p:nvPr/>
        </p:nvSpPr>
        <p:spPr>
          <a:xfrm>
            <a:off x="167778" y="2266021"/>
            <a:ext cx="2909221" cy="419869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000" b="1" dirty="0">
                <a:solidFill>
                  <a:srgbClr val="66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Requiere construir </a:t>
            </a:r>
            <a:r>
              <a:rPr lang="es-MX" sz="2000" b="1" dirty="0">
                <a:solidFill>
                  <a:srgbClr val="00B0F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otras formas de ver la enseñanza, flexibilizar la estructura del aula, el sentido de los materiales </a:t>
            </a:r>
            <a:r>
              <a:rPr lang="es-MX" sz="2000" b="1" dirty="0">
                <a:solidFill>
                  <a:srgbClr val="66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pedagógicos y tecnológicos, así como las formas de evaluación y su interrelación con la comunidad</a:t>
            </a:r>
          </a:p>
        </p:txBody>
      </p:sp>
      <p:sp>
        <p:nvSpPr>
          <p:cNvPr id="17" name="Rectángulo: esquinas redondeadas 16">
            <a:extLst>
              <a:ext uri="{FF2B5EF4-FFF2-40B4-BE49-F238E27FC236}">
                <a16:creationId xmlns:a16="http://schemas.microsoft.com/office/drawing/2014/main" id="{EA302ABD-02DA-437B-8EF5-849A3E00F2CD}"/>
              </a:ext>
            </a:extLst>
          </p:cNvPr>
          <p:cNvSpPr/>
          <p:nvPr/>
        </p:nvSpPr>
        <p:spPr>
          <a:xfrm>
            <a:off x="7684316" y="1933443"/>
            <a:ext cx="4339905" cy="4863847"/>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MX" sz="20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Comunidad como </a:t>
            </a:r>
            <a:r>
              <a:rPr lang="es-MX" sz="2000" b="1" dirty="0">
                <a:solidFill>
                  <a:srgbClr val="00B0F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centro de procesos educativos</a:t>
            </a:r>
            <a:r>
              <a:rPr lang="es-MX" sz="20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 implica una función desde donde se problematiza el hecho educativo, para establecer una relación dinámica de </a:t>
            </a:r>
            <a:r>
              <a:rPr lang="es-MX" sz="2000" b="1" dirty="0">
                <a:solidFill>
                  <a:srgbClr val="00B0F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interdependencia e influencia recíproca </a:t>
            </a:r>
            <a:r>
              <a:rPr lang="es-MX" sz="20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entre escuela y su entorno que funcione como núcleo integrador de los procesos de E-A, del trabajo docente, de la planeación y la evaluación, así como de la gestión de los procesos académicos y administrativos. </a:t>
            </a:r>
            <a:endParaRPr lang="es-MX" sz="2000" dirty="0">
              <a:solidFill>
                <a:srgbClr val="6600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66831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BF179BFB-DA4A-4CFD-B3E6-E54510434E12}"/>
              </a:ext>
            </a:extLst>
          </p:cNvPr>
          <p:cNvSpPr/>
          <p:nvPr/>
        </p:nvSpPr>
        <p:spPr>
          <a:xfrm>
            <a:off x="2600586" y="0"/>
            <a:ext cx="9303391" cy="5262979"/>
          </a:xfrm>
          <a:prstGeom prst="rect">
            <a:avLst/>
          </a:prstGeom>
        </p:spPr>
        <p:txBody>
          <a:bodyPr wrap="square">
            <a:spAutoFit/>
          </a:bodyPr>
          <a:lstStyle/>
          <a:p>
            <a:pPr marL="342900" indent="-342900" algn="just">
              <a:spcAft>
                <a:spcPts val="0"/>
              </a:spcAft>
              <a:buFont typeface="Wingdings" panose="05000000000000000000" pitchFamily="2" charset="2"/>
              <a:buChar char="q"/>
            </a:pPr>
            <a:r>
              <a:rPr lang="es-MX" sz="24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Articulan contenidos de disciplinas que los integran; ofrecen posibilidades de comprender, explicar, valorar, analizar, describir, argumentar, estructurar o abstraer, sobre temas del mundo natural o de interacción humana. </a:t>
            </a:r>
          </a:p>
          <a:p>
            <a:pPr marL="342900" indent="-342900" algn="just">
              <a:spcAft>
                <a:spcPts val="0"/>
              </a:spcAft>
              <a:buFont typeface="Wingdings" panose="05000000000000000000" pitchFamily="2" charset="2"/>
              <a:buChar char="q"/>
            </a:pPr>
            <a:r>
              <a:rPr lang="es-MX" sz="24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No se organizan por asignaturas que fragmentan E-A de conocimientos; van hacia modelo de interacción que permite generar, discutir y compartir saberes entre los integrantes de la comunidad desde horizonte plural y perspectiva interdisciplinaria. </a:t>
            </a:r>
          </a:p>
          <a:p>
            <a:pPr marL="342900" indent="-342900" algn="just">
              <a:spcAft>
                <a:spcPts val="0"/>
              </a:spcAft>
              <a:buFont typeface="Wingdings" panose="05000000000000000000" pitchFamily="2" charset="2"/>
              <a:buChar char="q"/>
            </a:pPr>
            <a:r>
              <a:rPr lang="es-MX" sz="24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La relación entre ellos propiciará que los docentes se involucren en la construcción y operación de un currículo flexible, dinámico, situado y adaptado a la realidad mediante el diseño de estrategias que consideren la diversidad social, económica, sexual y cultural que caracteriza a nuestro país. </a:t>
            </a:r>
          </a:p>
        </p:txBody>
      </p:sp>
      <p:sp>
        <p:nvSpPr>
          <p:cNvPr id="4" name="Cubo 3">
            <a:extLst>
              <a:ext uri="{FF2B5EF4-FFF2-40B4-BE49-F238E27FC236}">
                <a16:creationId xmlns:a16="http://schemas.microsoft.com/office/drawing/2014/main" id="{AD07B7AC-BA75-451B-AA44-EFB61EC55AA8}"/>
              </a:ext>
            </a:extLst>
          </p:cNvPr>
          <p:cNvSpPr/>
          <p:nvPr/>
        </p:nvSpPr>
        <p:spPr>
          <a:xfrm>
            <a:off x="89482" y="2042107"/>
            <a:ext cx="2172748" cy="1178761"/>
          </a:xfrm>
          <a:prstGeom prst="cub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rgbClr val="660066"/>
                </a:solidFill>
                <a:latin typeface="Arial" panose="020B0604020202020204" pitchFamily="34" charset="0"/>
                <a:cs typeface="Arial" panose="020B0604020202020204" pitchFamily="34" charset="0"/>
              </a:rPr>
              <a:t>Campos Formativos</a:t>
            </a:r>
          </a:p>
        </p:txBody>
      </p:sp>
      <p:sp>
        <p:nvSpPr>
          <p:cNvPr id="5" name="Abrir llave 4">
            <a:extLst>
              <a:ext uri="{FF2B5EF4-FFF2-40B4-BE49-F238E27FC236}">
                <a16:creationId xmlns:a16="http://schemas.microsoft.com/office/drawing/2014/main" id="{4D7C48B6-9A8A-4FEC-A874-A9F857597217}"/>
              </a:ext>
            </a:extLst>
          </p:cNvPr>
          <p:cNvSpPr/>
          <p:nvPr/>
        </p:nvSpPr>
        <p:spPr>
          <a:xfrm>
            <a:off x="2311165" y="232237"/>
            <a:ext cx="318783" cy="4798503"/>
          </a:xfrm>
          <a:prstGeom prst="leftBrace">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6" name="Rectángulo 5">
            <a:extLst>
              <a:ext uri="{FF2B5EF4-FFF2-40B4-BE49-F238E27FC236}">
                <a16:creationId xmlns:a16="http://schemas.microsoft.com/office/drawing/2014/main" id="{95874230-81A0-42F3-BDB4-9A66D385E3B2}"/>
              </a:ext>
            </a:extLst>
          </p:cNvPr>
          <p:cNvSpPr/>
          <p:nvPr/>
        </p:nvSpPr>
        <p:spPr>
          <a:xfrm>
            <a:off x="50334" y="5430757"/>
            <a:ext cx="12013035" cy="1323439"/>
          </a:xfrm>
          <a:prstGeom prst="rect">
            <a:avLst/>
          </a:prstGeom>
        </p:spPr>
        <p:txBody>
          <a:bodyPr wrap="square">
            <a:spAutoFit/>
          </a:bodyPr>
          <a:lstStyle/>
          <a:p>
            <a:pPr algn="just">
              <a:spcAft>
                <a:spcPts val="0"/>
              </a:spcAft>
            </a:pPr>
            <a:r>
              <a:rPr lang="es-MX" sz="20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Montserrat" panose="00000500000000000000" pitchFamily="2" charset="0"/>
              </a:rPr>
              <a:t>Requiere plantear puntos de encuentro entre contenidos de los distintos Campos de Formación y dejar que los maestros, de acuerdo con sus saberes, la dinámica del curso, las características de sus grupos, y los contextos en los que laboran, pueden construir otros puntos de conexión para el tratamiento de los temas considerando que, integrar saberes es proceso no producto final. </a:t>
            </a:r>
          </a:p>
        </p:txBody>
      </p:sp>
    </p:spTree>
    <p:extLst>
      <p:ext uri="{BB962C8B-B14F-4D97-AF65-F5344CB8AC3E}">
        <p14:creationId xmlns:p14="http://schemas.microsoft.com/office/powerpoint/2010/main" val="3732329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2000"/>
                                        <p:tgtEl>
                                          <p:spTgt spid="3"/>
                                        </p:tgtEl>
                                      </p:cBhvr>
                                    </p:animEffect>
                                  </p:childTnLst>
                                </p:cTn>
                              </p:par>
                              <p:par>
                                <p:cTn id="15" presetID="45"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ppt_w</p:attrName>
                                        </p:attrNameLst>
                                      </p:cBhvr>
                                      <p:tavLst>
                                        <p:tav tm="0" fmla="#ppt_w*sin(2.5*pi*$)">
                                          <p:val>
                                            <p:fltVal val="0"/>
                                          </p:val>
                                        </p:tav>
                                        <p:tav tm="100000">
                                          <p:val>
                                            <p:fltVal val="1"/>
                                          </p:val>
                                        </p:tav>
                                      </p:tavLst>
                                    </p:anim>
                                    <p:anim calcmode="lin" valueType="num">
                                      <p:cBhvr>
                                        <p:cTn id="1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2000"/>
                                        <p:tgtEl>
                                          <p:spTgt spid="6"/>
                                        </p:tgtEl>
                                      </p:cBhvr>
                                    </p:animEffect>
                                  </p:childTnLst>
                                </p:cTn>
                              </p:par>
                              <p:par>
                                <p:cTn id="25" presetID="20" presetClass="exit" presetSubtype="0" fill="hold" grpId="1" nodeType="withEffect">
                                  <p:stCondLst>
                                    <p:cond delay="0"/>
                                  </p:stCondLst>
                                  <p:childTnLst>
                                    <p:animEffect transition="out" filter="wedge">
                                      <p:cBhvr>
                                        <p:cTn id="26" dur="1000"/>
                                        <p:tgtEl>
                                          <p:spTgt spid="4"/>
                                        </p:tgtEl>
                                      </p:cBhvr>
                                    </p:animEffect>
                                    <p:set>
                                      <p:cBhvr>
                                        <p:cTn id="27" dur="1" fill="hold">
                                          <p:stCondLst>
                                            <p:cond delay="999"/>
                                          </p:stCondLst>
                                        </p:cTn>
                                        <p:tgtEl>
                                          <p:spTgt spid="4"/>
                                        </p:tgtEl>
                                        <p:attrNameLst>
                                          <p:attrName>style.visibility</p:attrName>
                                        </p:attrNameLst>
                                      </p:cBhvr>
                                      <p:to>
                                        <p:strVal val="hidden"/>
                                      </p:to>
                                    </p:set>
                                  </p:childTnLst>
                                </p:cTn>
                              </p:par>
                              <p:par>
                                <p:cTn id="28" presetID="3" presetClass="exit" presetSubtype="5" fill="hold" grpId="1" nodeType="withEffect">
                                  <p:stCondLst>
                                    <p:cond delay="0"/>
                                  </p:stCondLst>
                                  <p:childTnLst>
                                    <p:animEffect transition="out" filter="blinds(vertical)">
                                      <p:cBhvr>
                                        <p:cTn id="29" dur="1000"/>
                                        <p:tgtEl>
                                          <p:spTgt spid="3"/>
                                        </p:tgtEl>
                                      </p:cBhvr>
                                    </p:animEffect>
                                    <p:set>
                                      <p:cBhvr>
                                        <p:cTn id="30" dur="1" fill="hold">
                                          <p:stCondLst>
                                            <p:cond delay="999"/>
                                          </p:stCondLst>
                                        </p:cTn>
                                        <p:tgtEl>
                                          <p:spTgt spid="3"/>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4" grpId="1" animBg="1"/>
      <p:bldP spid="5" grpId="0" animBg="1"/>
      <p:bldP spid="5" grpId="1"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0830B4F8-46B3-4483-A3D4-7584F9743736}"/>
              </a:ext>
            </a:extLst>
          </p:cNvPr>
          <p:cNvSpPr/>
          <p:nvPr/>
        </p:nvSpPr>
        <p:spPr>
          <a:xfrm>
            <a:off x="100668" y="1037326"/>
            <a:ext cx="11971090" cy="2246769"/>
          </a:xfrm>
          <a:prstGeom prst="rect">
            <a:avLst/>
          </a:prstGeom>
        </p:spPr>
        <p:txBody>
          <a:bodyPr wrap="square">
            <a:spAutoFit/>
          </a:bodyPr>
          <a:lstStyle/>
          <a:p>
            <a:pPr algn="just">
              <a:spcAft>
                <a:spcPts val="0"/>
              </a:spcAft>
            </a:pPr>
            <a:r>
              <a:rPr lang="es-MX" sz="20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Propósito: Contribuir a desarrollar formación integral para comprender, interpretar, reflexionar y entender su realidad y comunicarse con otras personas en diversos contextos, mediante el uso de códigos orales, escritos, simbólicos, artísticos, visuales fijos o dinámicos, aurales, corporales, hápticos (lo sensitivo con la tecnología), o de señas, con una diversidad de propósitos, desde cubrir una necesidad básica hasta compartir ideas y sentimientos. La manera en que se comunica refleja y puede modificar los valores individuales y comunitarios, es decir, </a:t>
            </a:r>
            <a:r>
              <a:rPr lang="es-MX" sz="2000" b="1" i="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toda comunicación involucra una dimensión ética</a:t>
            </a:r>
            <a:r>
              <a:rPr lang="es-MX" sz="20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p>
        </p:txBody>
      </p:sp>
      <p:sp>
        <p:nvSpPr>
          <p:cNvPr id="6" name="CuadroTexto 5">
            <a:extLst>
              <a:ext uri="{FF2B5EF4-FFF2-40B4-BE49-F238E27FC236}">
                <a16:creationId xmlns:a16="http://schemas.microsoft.com/office/drawing/2014/main" id="{DBC40EC9-E94F-48E5-94F4-97A981B34D6B}"/>
              </a:ext>
            </a:extLst>
          </p:cNvPr>
          <p:cNvSpPr txBox="1"/>
          <p:nvPr/>
        </p:nvSpPr>
        <p:spPr>
          <a:xfrm>
            <a:off x="58723" y="100668"/>
            <a:ext cx="12054980" cy="830997"/>
          </a:xfrm>
          <a:prstGeom prst="rect">
            <a:avLst/>
          </a:prstGeom>
          <a:solidFill>
            <a:schemeClr val="accent6">
              <a:lumMod val="40000"/>
              <a:lumOff val="60000"/>
            </a:schemeClr>
          </a:solidFill>
          <a:ln w="28575">
            <a:solidFill>
              <a:schemeClr val="tx1"/>
            </a:solidFill>
          </a:ln>
        </p:spPr>
        <p:txBody>
          <a:bodyPr wrap="square" rtlCol="0">
            <a:spAutoFit/>
          </a:bodyPr>
          <a:lstStyle/>
          <a:p>
            <a:pPr marL="514350" indent="-514350">
              <a:buFont typeface="+mj-lt"/>
              <a:buAutoNum type="romanUcPeriod"/>
            </a:pPr>
            <a:r>
              <a:rPr lang="es-MX" sz="2400" b="1" dirty="0">
                <a:solidFill>
                  <a:srgbClr val="660066"/>
                </a:solidFill>
                <a:effectLst>
                  <a:outerShdw blurRad="38100" dist="38100" dir="2700000" algn="tl">
                    <a:srgbClr val="000000">
                      <a:alpha val="43137"/>
                    </a:srgbClr>
                  </a:outerShdw>
                </a:effectLst>
              </a:rPr>
              <a:t>LENGUAJES: (Español, Lenguas Indígenas, Lenguas Extranjeras, Lengua de Señas Mexicana y Arte como lenguaje)</a:t>
            </a:r>
          </a:p>
        </p:txBody>
      </p:sp>
      <p:sp>
        <p:nvSpPr>
          <p:cNvPr id="7" name="CuadroTexto 6">
            <a:extLst>
              <a:ext uri="{FF2B5EF4-FFF2-40B4-BE49-F238E27FC236}">
                <a16:creationId xmlns:a16="http://schemas.microsoft.com/office/drawing/2014/main" id="{F2894908-5B4B-4975-8A93-2F4C919FD05A}"/>
              </a:ext>
            </a:extLst>
          </p:cNvPr>
          <p:cNvSpPr txBox="1"/>
          <p:nvPr/>
        </p:nvSpPr>
        <p:spPr>
          <a:xfrm>
            <a:off x="100668" y="3505242"/>
            <a:ext cx="12054980" cy="830997"/>
          </a:xfrm>
          <a:prstGeom prst="rect">
            <a:avLst/>
          </a:prstGeom>
          <a:solidFill>
            <a:schemeClr val="accent6">
              <a:lumMod val="40000"/>
              <a:lumOff val="60000"/>
            </a:schemeClr>
          </a:solidFill>
          <a:ln w="28575">
            <a:solidFill>
              <a:schemeClr val="tx1"/>
            </a:solidFill>
          </a:ln>
        </p:spPr>
        <p:txBody>
          <a:bodyPr wrap="square" rtlCol="0">
            <a:spAutoFit/>
          </a:bodyPr>
          <a:lstStyle/>
          <a:p>
            <a:pPr marL="514350" indent="-514350">
              <a:buFont typeface="+mj-lt"/>
              <a:buAutoNum type="romanUcPeriod" startAt="2"/>
            </a:pPr>
            <a:r>
              <a:rPr lang="es-MX" sz="2400" b="1" dirty="0">
                <a:solidFill>
                  <a:srgbClr val="660066"/>
                </a:solidFill>
                <a:effectLst>
                  <a:outerShdw blurRad="38100" dist="38100" dir="2700000" algn="tl">
                    <a:srgbClr val="000000">
                      <a:alpha val="43137"/>
                    </a:srgbClr>
                  </a:outerShdw>
                </a:effectLst>
              </a:rPr>
              <a:t>SABERES Y PENSAMIENTO CIENTÍFICO: (Matemáticas, Biología, Física, Química y Tecnología Funcional)</a:t>
            </a:r>
          </a:p>
        </p:txBody>
      </p:sp>
      <p:sp>
        <p:nvSpPr>
          <p:cNvPr id="9" name="Rectángulo 8">
            <a:extLst>
              <a:ext uri="{FF2B5EF4-FFF2-40B4-BE49-F238E27FC236}">
                <a16:creationId xmlns:a16="http://schemas.microsoft.com/office/drawing/2014/main" id="{46609B69-5543-4994-B307-C55BB1EE080B}"/>
              </a:ext>
            </a:extLst>
          </p:cNvPr>
          <p:cNvSpPr/>
          <p:nvPr/>
        </p:nvSpPr>
        <p:spPr>
          <a:xfrm>
            <a:off x="68510" y="4477261"/>
            <a:ext cx="12017229" cy="2246769"/>
          </a:xfrm>
          <a:prstGeom prst="rect">
            <a:avLst/>
          </a:prstGeom>
        </p:spPr>
        <p:txBody>
          <a:bodyPr wrap="square">
            <a:spAutoFit/>
          </a:bodyPr>
          <a:lstStyle/>
          <a:p>
            <a:pPr algn="just">
              <a:spcAft>
                <a:spcPts val="0"/>
              </a:spcAft>
            </a:pPr>
            <a:r>
              <a:rPr lang="es-MX" sz="20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Montserrat" panose="00000500000000000000" pitchFamily="2" charset="0"/>
              </a:rPr>
              <a:t>Propósito: Desarrollo de actitud científica, fundada en una forma de cuestionar, indagar, pensar e interpretar los fenómenos y procesos naturales y sociales en distintos contextos. El pensamiento científico involucra despliegue de creatividad, imaginación, lógica, formulación de preguntas e hipótesis, construcción e interpretación de modelos, comparación, argumentación y el uso de lenguaje simbólico, entre otras formas de proceder. </a:t>
            </a:r>
            <a:r>
              <a:rPr lang="es-MX" sz="20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R</a:t>
            </a:r>
            <a:r>
              <a:rPr lang="es-MX" sz="2000" b="1" dirty="0">
                <a:solidFill>
                  <a:srgbClr val="66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econoce el valor funcional de las Ciencias, las Matemáticas y la Tecnología al aproximar a los estudiantes a la realidad e incidir en el bienestar personal, familiar y de comunidad.</a:t>
            </a:r>
            <a:endParaRPr lang="es-MX" sz="20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26839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2)">
                                      <p:cBhvr>
                                        <p:cTn id="7" dur="2000"/>
                                        <p:tgtEl>
                                          <p:spTgt spid="6"/>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2"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2)">
                                      <p:cBhvr>
                                        <p:cTn id="16" dur="2000"/>
                                        <p:tgtEl>
                                          <p:spTgt spid="7"/>
                                        </p:tgtEl>
                                      </p:cBhvr>
                                    </p:animEffect>
                                  </p:childTnLst>
                                </p:cTn>
                              </p:par>
                              <p:par>
                                <p:cTn id="17" presetID="20" presetClass="exit" presetSubtype="0" fill="hold" grpId="1" nodeType="withEffect">
                                  <p:stCondLst>
                                    <p:cond delay="0"/>
                                  </p:stCondLst>
                                  <p:childTnLst>
                                    <p:animEffect transition="out" filter="wedge">
                                      <p:cBhvr>
                                        <p:cTn id="18" dur="1000"/>
                                        <p:tgtEl>
                                          <p:spTgt spid="6"/>
                                        </p:tgtEl>
                                      </p:cBhvr>
                                    </p:animEffect>
                                    <p:set>
                                      <p:cBhvr>
                                        <p:cTn id="19" dur="1" fill="hold">
                                          <p:stCondLst>
                                            <p:cond delay="999"/>
                                          </p:stCondLst>
                                        </p:cTn>
                                        <p:tgtEl>
                                          <p:spTgt spid="6"/>
                                        </p:tgtEl>
                                        <p:attrNameLst>
                                          <p:attrName>style.visibility</p:attrName>
                                        </p:attrNameLst>
                                      </p:cBhvr>
                                      <p:to>
                                        <p:strVal val="hidden"/>
                                      </p:to>
                                    </p:set>
                                  </p:childTnLst>
                                </p:cTn>
                              </p:par>
                              <p:par>
                                <p:cTn id="20" presetID="3" presetClass="exit" presetSubtype="5" fill="hold" grpId="1" nodeType="withEffect">
                                  <p:stCondLst>
                                    <p:cond delay="0"/>
                                  </p:stCondLst>
                                  <p:childTnLst>
                                    <p:animEffect transition="out" filter="blinds(vertical)">
                                      <p:cBhvr>
                                        <p:cTn id="21" dur="1000"/>
                                        <p:tgtEl>
                                          <p:spTgt spid="5"/>
                                        </p:tgtEl>
                                      </p:cBhvr>
                                    </p:animEffect>
                                    <p:set>
                                      <p:cBhvr>
                                        <p:cTn id="22" dur="1" fill="hold">
                                          <p:stCondLst>
                                            <p:cond delay="999"/>
                                          </p:stCondLst>
                                        </p:cTn>
                                        <p:tgtEl>
                                          <p:spTgt spid="5"/>
                                        </p:tgtEl>
                                        <p:attrNameLst>
                                          <p:attrName>style.visibility</p:attrName>
                                        </p:attrNameLst>
                                      </p:cBhvr>
                                      <p:to>
                                        <p:strVal val="hidden"/>
                                      </p:to>
                                    </p:se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animBg="1"/>
      <p:bldP spid="6" grpId="1" animBg="1"/>
      <p:bldP spid="7" grpId="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7778BB4-E901-44CF-A85B-18AE6353CE7A}"/>
              </a:ext>
            </a:extLst>
          </p:cNvPr>
          <p:cNvSpPr txBox="1"/>
          <p:nvPr/>
        </p:nvSpPr>
        <p:spPr>
          <a:xfrm>
            <a:off x="68510" y="65756"/>
            <a:ext cx="12054980" cy="461665"/>
          </a:xfrm>
          <a:prstGeom prst="rect">
            <a:avLst/>
          </a:prstGeom>
          <a:solidFill>
            <a:schemeClr val="accent6">
              <a:lumMod val="40000"/>
              <a:lumOff val="60000"/>
            </a:schemeClr>
          </a:solidFill>
          <a:ln w="28575">
            <a:solidFill>
              <a:schemeClr val="tx1"/>
            </a:solidFill>
          </a:ln>
        </p:spPr>
        <p:txBody>
          <a:bodyPr wrap="square" rtlCol="0">
            <a:spAutoFit/>
          </a:bodyPr>
          <a:lstStyle/>
          <a:p>
            <a:pPr marL="514350" indent="-514350">
              <a:buFont typeface="+mj-lt"/>
              <a:buAutoNum type="romanUcPeriod" startAt="3"/>
            </a:pPr>
            <a:r>
              <a:rPr lang="es-MX" sz="2400" b="1" dirty="0">
                <a:solidFill>
                  <a:srgbClr val="660066"/>
                </a:solidFill>
                <a:effectLst>
                  <a:outerShdw blurRad="38100" dist="38100" dir="2700000" algn="tl">
                    <a:srgbClr val="000000">
                      <a:alpha val="43137"/>
                    </a:srgbClr>
                  </a:outerShdw>
                </a:effectLst>
              </a:rPr>
              <a:t>ÉTICA, NATURALEZA Y SOCIEDAD: (Geografía, Historia, Formación Cívica y Ética)</a:t>
            </a:r>
          </a:p>
        </p:txBody>
      </p:sp>
      <p:sp>
        <p:nvSpPr>
          <p:cNvPr id="4" name="Rectángulo 3">
            <a:extLst>
              <a:ext uri="{FF2B5EF4-FFF2-40B4-BE49-F238E27FC236}">
                <a16:creationId xmlns:a16="http://schemas.microsoft.com/office/drawing/2014/main" id="{F66DB00B-0D11-4088-8B20-4741C658D76A}"/>
              </a:ext>
            </a:extLst>
          </p:cNvPr>
          <p:cNvSpPr/>
          <p:nvPr/>
        </p:nvSpPr>
        <p:spPr>
          <a:xfrm>
            <a:off x="68510" y="583564"/>
            <a:ext cx="11986470" cy="3170099"/>
          </a:xfrm>
          <a:prstGeom prst="rect">
            <a:avLst/>
          </a:prstGeom>
        </p:spPr>
        <p:txBody>
          <a:bodyPr wrap="square">
            <a:spAutoFit/>
          </a:bodyPr>
          <a:lstStyle/>
          <a:p>
            <a:pPr algn="just">
              <a:spcAft>
                <a:spcPts val="0"/>
              </a:spcAft>
            </a:pPr>
            <a:r>
              <a:rPr lang="es-MX" sz="20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Montserrat" panose="00000500000000000000" pitchFamily="2" charset="0"/>
              </a:rPr>
              <a:t>Propósito: Comprensión histórica de cambios y permanencias vividas por las sociedades a través de tiempo y espacio; crear principios éticos que garantizan la convivencia entre personas y pueblos, basados en dignidad humana, derechos humanos, cultura de paz y valores y principios democráticos. Conocer y obtener herramientas para ejercer sus derechos, desarrollar acciones que fortalezcan su formación como ciudadanos con identidad propia, autónomos, conscientes, responsables, capaces de oponerse a todo tipo de violencia, discriminación y exclusión y a tomar libremente decisiones que favorezcan el desarrollo personal y colectivo mediante creación de espacios democráticos, orientados al bienestar social, para construir una sociedad justa en la que todos se expresen y valoren diferentes enfoques. </a:t>
            </a:r>
            <a:r>
              <a:rPr lang="es-MX" sz="20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S</a:t>
            </a:r>
            <a:r>
              <a:rPr lang="es-MX" sz="2000" b="1" dirty="0">
                <a:solidFill>
                  <a:srgbClr val="66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 inicia a los alumnos en nociones básicas que contribuyan al desarrollo del pensamiento crítico</a:t>
            </a:r>
            <a:endParaRPr lang="es-MX" sz="20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563CBACD-74D7-4417-BC46-709AC90920F9}"/>
              </a:ext>
            </a:extLst>
          </p:cNvPr>
          <p:cNvSpPr txBox="1"/>
          <p:nvPr/>
        </p:nvSpPr>
        <p:spPr>
          <a:xfrm>
            <a:off x="68510" y="3722251"/>
            <a:ext cx="12054980" cy="830997"/>
          </a:xfrm>
          <a:prstGeom prst="rect">
            <a:avLst/>
          </a:prstGeom>
          <a:solidFill>
            <a:schemeClr val="accent6">
              <a:lumMod val="40000"/>
              <a:lumOff val="60000"/>
            </a:schemeClr>
          </a:solidFill>
          <a:ln w="28575">
            <a:solidFill>
              <a:schemeClr val="tx1"/>
            </a:solidFill>
          </a:ln>
        </p:spPr>
        <p:txBody>
          <a:bodyPr wrap="square" rtlCol="0">
            <a:spAutoFit/>
          </a:bodyPr>
          <a:lstStyle/>
          <a:p>
            <a:pPr marL="514350" indent="-514350">
              <a:buFont typeface="+mj-lt"/>
              <a:buAutoNum type="romanUcPeriod" startAt="4"/>
            </a:pPr>
            <a:r>
              <a:rPr lang="es-MX" sz="2400" b="1" dirty="0">
                <a:solidFill>
                  <a:srgbClr val="660066"/>
                </a:solidFill>
                <a:effectLst>
                  <a:outerShdw blurRad="38100" dist="38100" dir="2700000" algn="tl">
                    <a:srgbClr val="000000">
                      <a:alpha val="43137"/>
                    </a:srgbClr>
                  </a:outerShdw>
                </a:effectLst>
              </a:rPr>
              <a:t>DE LO HUMANO Y LO COMUNITARIO: (Tecnología, Educación Física, Biología, Educación Socioemocional y Tutoría)</a:t>
            </a:r>
          </a:p>
        </p:txBody>
      </p:sp>
      <p:sp>
        <p:nvSpPr>
          <p:cNvPr id="7" name="Rectángulo 6">
            <a:extLst>
              <a:ext uri="{FF2B5EF4-FFF2-40B4-BE49-F238E27FC236}">
                <a16:creationId xmlns:a16="http://schemas.microsoft.com/office/drawing/2014/main" id="{E861B556-5FF1-4705-9B80-6621D5E88778}"/>
              </a:ext>
            </a:extLst>
          </p:cNvPr>
          <p:cNvSpPr/>
          <p:nvPr/>
        </p:nvSpPr>
        <p:spPr>
          <a:xfrm>
            <a:off x="43343" y="4588948"/>
            <a:ext cx="12071758" cy="2246769"/>
          </a:xfrm>
          <a:prstGeom prst="rect">
            <a:avLst/>
          </a:prstGeom>
        </p:spPr>
        <p:txBody>
          <a:bodyPr wrap="square">
            <a:spAutoFit/>
          </a:bodyPr>
          <a:lstStyle/>
          <a:p>
            <a:pPr algn="just">
              <a:spcAft>
                <a:spcPts val="0"/>
              </a:spcAft>
            </a:pPr>
            <a:r>
              <a:rPr lang="es-MX" sz="2000" b="1" i="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Montserrat" panose="00000500000000000000" pitchFamily="2" charset="0"/>
              </a:rPr>
              <a:t>Propósito: </a:t>
            </a:r>
            <a:r>
              <a:rPr lang="es-MX" sz="20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Montserrat" panose="00000500000000000000" pitchFamily="2" charset="0"/>
              </a:rPr>
              <a:t>Reconocer la vida humana como proceso continuo de construcción personal, interacción social y participación efectiva que experimenta toda persona para lograr una vida digna. Se centra en generar situaciones pedagógicas para reconocer, desarrollar, fortalecer y poner en práctica conocimientos, habilidades, actitudes y valores, para alcanzar mayor bienestar en la comunidad. Es espacio de cohesión social al impulsar una mayor vinculación entre las personas y la comunidad, por lo que se plantea analicen las dinámicas presentes en los contextos e intervengan en acciones individuales y colectivas que les permitan incidir según posibilidades. </a:t>
            </a:r>
            <a:endParaRPr lang="es-MX" sz="2000" b="1" dirty="0">
              <a:solidFill>
                <a:srgbClr val="660066"/>
              </a:solidFill>
              <a:effectLst>
                <a:outerShdw blurRad="38100" dist="38100" dir="2700000" algn="tl">
                  <a:srgbClr val="000000">
                    <a:alpha val="43137"/>
                  </a:srgbClr>
                </a:outerShdw>
              </a:effectLst>
              <a:latin typeface="Montserrat" panose="00000500000000000000" pitchFamily="2" charset="0"/>
              <a:ea typeface="Calibri" panose="020F0502020204030204" pitchFamily="34" charset="0"/>
              <a:cs typeface="Montserrat" panose="00000500000000000000" pitchFamily="2" charset="0"/>
            </a:endParaRPr>
          </a:p>
        </p:txBody>
      </p:sp>
    </p:spTree>
    <p:extLst>
      <p:ext uri="{BB962C8B-B14F-4D97-AF65-F5344CB8AC3E}">
        <p14:creationId xmlns:p14="http://schemas.microsoft.com/office/powerpoint/2010/main" val="1775516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2)">
                                      <p:cBhvr>
                                        <p:cTn id="7" dur="2000"/>
                                        <p:tgtEl>
                                          <p:spTgt spid="2"/>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2"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2)">
                                      <p:cBhvr>
                                        <p:cTn id="16" dur="2000"/>
                                        <p:tgtEl>
                                          <p:spTgt spid="5"/>
                                        </p:tgtEl>
                                      </p:cBhvr>
                                    </p:animEffect>
                                  </p:childTnLst>
                                </p:cTn>
                              </p:par>
                              <p:par>
                                <p:cTn id="17" presetID="20" presetClass="exit" presetSubtype="0" fill="hold" grpId="1" nodeType="withEffect">
                                  <p:stCondLst>
                                    <p:cond delay="0"/>
                                  </p:stCondLst>
                                  <p:childTnLst>
                                    <p:animEffect transition="out" filter="wedge">
                                      <p:cBhvr>
                                        <p:cTn id="18" dur="1000"/>
                                        <p:tgtEl>
                                          <p:spTgt spid="2"/>
                                        </p:tgtEl>
                                      </p:cBhvr>
                                    </p:animEffect>
                                    <p:set>
                                      <p:cBhvr>
                                        <p:cTn id="19" dur="1" fill="hold">
                                          <p:stCondLst>
                                            <p:cond delay="999"/>
                                          </p:stCondLst>
                                        </p:cTn>
                                        <p:tgtEl>
                                          <p:spTgt spid="2"/>
                                        </p:tgtEl>
                                        <p:attrNameLst>
                                          <p:attrName>style.visibility</p:attrName>
                                        </p:attrNameLst>
                                      </p:cBhvr>
                                      <p:to>
                                        <p:strVal val="hidden"/>
                                      </p:to>
                                    </p:set>
                                  </p:childTnLst>
                                </p:cTn>
                              </p:par>
                              <p:par>
                                <p:cTn id="20" presetID="3" presetClass="exit" presetSubtype="5" fill="hold" grpId="1" nodeType="withEffect">
                                  <p:stCondLst>
                                    <p:cond delay="0"/>
                                  </p:stCondLst>
                                  <p:childTnLst>
                                    <p:animEffect transition="out" filter="blinds(vertical)">
                                      <p:cBhvr>
                                        <p:cTn id="21" dur="1000"/>
                                        <p:tgtEl>
                                          <p:spTgt spid="4"/>
                                        </p:tgtEl>
                                      </p:cBhvr>
                                    </p:animEffect>
                                    <p:set>
                                      <p:cBhvr>
                                        <p:cTn id="22" dur="1" fill="hold">
                                          <p:stCondLst>
                                            <p:cond delay="999"/>
                                          </p:stCondLst>
                                        </p:cTn>
                                        <p:tgtEl>
                                          <p:spTgt spid="4"/>
                                        </p:tgtEl>
                                        <p:attrNameLst>
                                          <p:attrName>style.visibility</p:attrName>
                                        </p:attrNameLst>
                                      </p:cBhvr>
                                      <p:to>
                                        <p:strVal val="hidden"/>
                                      </p:to>
                                    </p:se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p:bldP spid="4" grpId="1"/>
      <p:bldP spid="5"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rgamino: horizontal 2">
            <a:extLst>
              <a:ext uri="{FF2B5EF4-FFF2-40B4-BE49-F238E27FC236}">
                <a16:creationId xmlns:a16="http://schemas.microsoft.com/office/drawing/2014/main" id="{14579798-CC5B-42CF-A0CA-7D68DA60A9B9}"/>
              </a:ext>
            </a:extLst>
          </p:cNvPr>
          <p:cNvSpPr/>
          <p:nvPr/>
        </p:nvSpPr>
        <p:spPr>
          <a:xfrm>
            <a:off x="2223082" y="-8389"/>
            <a:ext cx="6023295" cy="805343"/>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latin typeface="Arial" panose="020B0604020202020204" pitchFamily="34" charset="0"/>
                <a:cs typeface="Arial" panose="020B0604020202020204" pitchFamily="34" charset="0"/>
              </a:rPr>
              <a:t>Componentes del Campo Formativo</a:t>
            </a:r>
          </a:p>
        </p:txBody>
      </p:sp>
      <p:sp>
        <p:nvSpPr>
          <p:cNvPr id="5" name="Flecha: pentágono 4">
            <a:extLst>
              <a:ext uri="{FF2B5EF4-FFF2-40B4-BE49-F238E27FC236}">
                <a16:creationId xmlns:a16="http://schemas.microsoft.com/office/drawing/2014/main" id="{D7E41F76-C2D7-466B-A593-66F44251A625}"/>
              </a:ext>
            </a:extLst>
          </p:cNvPr>
          <p:cNvSpPr/>
          <p:nvPr/>
        </p:nvSpPr>
        <p:spPr>
          <a:xfrm>
            <a:off x="8389" y="847689"/>
            <a:ext cx="3640822" cy="86406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latin typeface="Arial" panose="020B0604020202020204" pitchFamily="34" charset="0"/>
                <a:cs typeface="Arial" panose="020B0604020202020204" pitchFamily="34" charset="0"/>
              </a:rPr>
              <a:t>Descripción/Naturaleza del Campo:</a:t>
            </a:r>
          </a:p>
        </p:txBody>
      </p:sp>
      <p:sp>
        <p:nvSpPr>
          <p:cNvPr id="6" name="Rectángulo 5">
            <a:extLst>
              <a:ext uri="{FF2B5EF4-FFF2-40B4-BE49-F238E27FC236}">
                <a16:creationId xmlns:a16="http://schemas.microsoft.com/office/drawing/2014/main" id="{5281B6CD-0DE5-442B-9991-81496CE7F72D}"/>
              </a:ext>
            </a:extLst>
          </p:cNvPr>
          <p:cNvSpPr/>
          <p:nvPr/>
        </p:nvSpPr>
        <p:spPr>
          <a:xfrm>
            <a:off x="3724712" y="864224"/>
            <a:ext cx="8383398" cy="830997"/>
          </a:xfrm>
          <a:prstGeom prst="rect">
            <a:avLst/>
          </a:prstGeom>
          <a:solidFill>
            <a:schemeClr val="accent6">
              <a:lumMod val="40000"/>
              <a:lumOff val="60000"/>
            </a:schemeClr>
          </a:solidFill>
          <a:ln w="28575">
            <a:solidFill>
              <a:schemeClr val="tx1"/>
            </a:solidFill>
          </a:ln>
        </p:spPr>
        <p:txBody>
          <a:bodyPr wrap="square">
            <a:spAutoFit/>
          </a:bodyPr>
          <a:lstStyle/>
          <a:p>
            <a:r>
              <a:rPr lang="es-MX" sz="24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Refiere a ideas centrales y al sentido del planteamiento integrado de las disciplinas que lo conforman. </a:t>
            </a:r>
            <a:endParaRPr lang="es-MX" sz="2400" b="1" dirty="0">
              <a:solidFill>
                <a:srgbClr val="660066"/>
              </a:solidFill>
              <a:effectLst>
                <a:outerShdw blurRad="38100" dist="38100" dir="2700000" algn="tl">
                  <a:srgbClr val="000000">
                    <a:alpha val="43137"/>
                  </a:srgbClr>
                </a:outerShdw>
              </a:effectLst>
            </a:endParaRPr>
          </a:p>
        </p:txBody>
      </p:sp>
      <p:sp>
        <p:nvSpPr>
          <p:cNvPr id="7" name="Flecha: pentágono 6">
            <a:extLst>
              <a:ext uri="{FF2B5EF4-FFF2-40B4-BE49-F238E27FC236}">
                <a16:creationId xmlns:a16="http://schemas.microsoft.com/office/drawing/2014/main" id="{89778CE0-21E3-4210-BB28-7E07E985D846}"/>
              </a:ext>
            </a:extLst>
          </p:cNvPr>
          <p:cNvSpPr/>
          <p:nvPr/>
        </p:nvSpPr>
        <p:spPr>
          <a:xfrm>
            <a:off x="16778" y="2169857"/>
            <a:ext cx="2558643" cy="86406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latin typeface="Arial" panose="020B0604020202020204" pitchFamily="34" charset="0"/>
                <a:cs typeface="Arial" panose="020B0604020202020204" pitchFamily="34" charset="0"/>
              </a:rPr>
              <a:t>Contenidos</a:t>
            </a:r>
          </a:p>
        </p:txBody>
      </p:sp>
      <p:sp>
        <p:nvSpPr>
          <p:cNvPr id="9" name="Rectángulo 8">
            <a:extLst>
              <a:ext uri="{FF2B5EF4-FFF2-40B4-BE49-F238E27FC236}">
                <a16:creationId xmlns:a16="http://schemas.microsoft.com/office/drawing/2014/main" id="{41F4AA11-930F-44B6-8822-B5DAFC0D2322}"/>
              </a:ext>
            </a:extLst>
          </p:cNvPr>
          <p:cNvSpPr/>
          <p:nvPr/>
        </p:nvSpPr>
        <p:spPr>
          <a:xfrm>
            <a:off x="2575421" y="1775318"/>
            <a:ext cx="9541080" cy="1653145"/>
          </a:xfrm>
          <a:prstGeom prst="rect">
            <a:avLst/>
          </a:prstGeom>
          <a:solidFill>
            <a:schemeClr val="accent6">
              <a:lumMod val="40000"/>
              <a:lumOff val="60000"/>
            </a:schemeClr>
          </a:solidFill>
          <a:ln w="28575">
            <a:solidFill>
              <a:schemeClr val="tx1"/>
            </a:solidFill>
          </a:ln>
        </p:spPr>
        <p:txBody>
          <a:bodyPr wrap="square">
            <a:spAutoFit/>
          </a:bodyPr>
          <a:lstStyle/>
          <a:p>
            <a:pPr lvl="0" algn="just">
              <a:lnSpc>
                <a:spcPct val="107000"/>
              </a:lnSpc>
              <a:spcAft>
                <a:spcPts val="0"/>
              </a:spcAft>
            </a:pPr>
            <a:r>
              <a:rPr lang="es-MX" sz="24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Objetos de estudio y medio para desarrollo de aprendizajes que los alumnos deben adquirir para desenvolverse en su vida y atender las necesidades sociales expresadas en las finalidades educativas. </a:t>
            </a:r>
            <a:endParaRPr lang="es-MX" sz="2400" b="1" dirty="0">
              <a:solidFill>
                <a:srgbClr val="6600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Flecha: pentágono 9">
            <a:extLst>
              <a:ext uri="{FF2B5EF4-FFF2-40B4-BE49-F238E27FC236}">
                <a16:creationId xmlns:a16="http://schemas.microsoft.com/office/drawing/2014/main" id="{E2B84441-69A4-4416-8034-7FD856F40910}"/>
              </a:ext>
            </a:extLst>
          </p:cNvPr>
          <p:cNvSpPr/>
          <p:nvPr/>
        </p:nvSpPr>
        <p:spPr>
          <a:xfrm>
            <a:off x="0" y="4735258"/>
            <a:ext cx="2558643" cy="86406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latin typeface="Arial" panose="020B0604020202020204" pitchFamily="34" charset="0"/>
                <a:cs typeface="Arial" panose="020B0604020202020204" pitchFamily="34" charset="0"/>
              </a:rPr>
              <a:t>Diálogos</a:t>
            </a:r>
          </a:p>
        </p:txBody>
      </p:sp>
      <p:sp>
        <p:nvSpPr>
          <p:cNvPr id="11" name="Rectángulo 10">
            <a:extLst>
              <a:ext uri="{FF2B5EF4-FFF2-40B4-BE49-F238E27FC236}">
                <a16:creationId xmlns:a16="http://schemas.microsoft.com/office/drawing/2014/main" id="{11B828D6-B62C-4C09-A7BF-7099A9DCA518}"/>
              </a:ext>
            </a:extLst>
          </p:cNvPr>
          <p:cNvSpPr/>
          <p:nvPr/>
        </p:nvSpPr>
        <p:spPr>
          <a:xfrm>
            <a:off x="2583810" y="3550374"/>
            <a:ext cx="9532689" cy="3233834"/>
          </a:xfrm>
          <a:prstGeom prst="rect">
            <a:avLst/>
          </a:prstGeom>
          <a:solidFill>
            <a:schemeClr val="accent6">
              <a:lumMod val="40000"/>
              <a:lumOff val="60000"/>
            </a:schemeClr>
          </a:solidFill>
          <a:ln w="28575">
            <a:solidFill>
              <a:schemeClr val="tx1"/>
            </a:solidFill>
          </a:ln>
        </p:spPr>
        <p:txBody>
          <a:bodyPr wrap="square">
            <a:spAutoFit/>
          </a:bodyPr>
          <a:lstStyle/>
          <a:p>
            <a:pPr lvl="0" algn="just">
              <a:lnSpc>
                <a:spcPct val="107000"/>
              </a:lnSpc>
              <a:spcAft>
                <a:spcPts val="0"/>
              </a:spcAft>
            </a:pPr>
            <a:r>
              <a:rPr lang="es-MX" sz="24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Medio para que el alumno estructure conocimientos del Campo Formativo. Establecen aspectos centrales para organizar el trabajo de planeación, seguimiento y evaluación a contenidos que favorecen experiencias educativas por comunicación y relación de igualdad que reconoce la capacidad de los integrantes de la comunidad en saberes y conocimientos. Establece comunicación entre los diferentes </a:t>
            </a:r>
            <a:r>
              <a:rPr lang="es-MX" sz="2400" b="1" i="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Campos Formativos </a:t>
            </a:r>
            <a:r>
              <a:rPr lang="es-MX" sz="24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y los distintos Ejes articuladores, que se conectan. </a:t>
            </a:r>
            <a:endParaRPr lang="es-MX" sz="2400" b="1" dirty="0">
              <a:solidFill>
                <a:srgbClr val="6600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8493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Effect transition="in" filter="fade">
                                      <p:cBhvr>
                                        <p:cTn id="9" dur="2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par>
                          <p:cTn id="15" fill="hold">
                            <p:stCondLst>
                              <p:cond delay="2000"/>
                            </p:stCondLst>
                            <p:childTnLst>
                              <p:par>
                                <p:cTn id="16" presetID="21"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2000" fill="hold"/>
                                        <p:tgtEl>
                                          <p:spTgt spid="7"/>
                                        </p:tgtEl>
                                        <p:attrNameLst>
                                          <p:attrName>ppt_w</p:attrName>
                                        </p:attrNameLst>
                                      </p:cBhvr>
                                      <p:tavLst>
                                        <p:tav tm="0">
                                          <p:val>
                                            <p:fltVal val="0"/>
                                          </p:val>
                                        </p:tav>
                                        <p:tav tm="100000">
                                          <p:val>
                                            <p:strVal val="#ppt_w"/>
                                          </p:val>
                                        </p:tav>
                                      </p:tavLst>
                                    </p:anim>
                                    <p:anim calcmode="lin" valueType="num">
                                      <p:cBhvr>
                                        <p:cTn id="24" dur="2000" fill="hold"/>
                                        <p:tgtEl>
                                          <p:spTgt spid="7"/>
                                        </p:tgtEl>
                                        <p:attrNameLst>
                                          <p:attrName>ppt_h</p:attrName>
                                        </p:attrNameLst>
                                      </p:cBhvr>
                                      <p:tavLst>
                                        <p:tav tm="0">
                                          <p:val>
                                            <p:fltVal val="0"/>
                                          </p:val>
                                        </p:tav>
                                        <p:tav tm="100000">
                                          <p:val>
                                            <p:strVal val="#ppt_h"/>
                                          </p:val>
                                        </p:tav>
                                      </p:tavLst>
                                    </p:anim>
                                    <p:animEffect transition="in" filter="fade">
                                      <p:cBhvr>
                                        <p:cTn id="25" dur="2000"/>
                                        <p:tgtEl>
                                          <p:spTgt spid="7"/>
                                        </p:tgtEl>
                                      </p:cBhvr>
                                    </p:animEffect>
                                  </p:childTnLst>
                                </p:cTn>
                              </p:par>
                              <p:par>
                                <p:cTn id="26" presetID="20" presetClass="exit" presetSubtype="0" fill="hold" grpId="1" nodeType="withEffect">
                                  <p:stCondLst>
                                    <p:cond delay="0"/>
                                  </p:stCondLst>
                                  <p:childTnLst>
                                    <p:animEffect transition="out" filter="wedge">
                                      <p:cBhvr>
                                        <p:cTn id="27" dur="1000"/>
                                        <p:tgtEl>
                                          <p:spTgt spid="5"/>
                                        </p:tgtEl>
                                      </p:cBhvr>
                                    </p:animEffect>
                                    <p:set>
                                      <p:cBhvr>
                                        <p:cTn id="28" dur="1" fill="hold">
                                          <p:stCondLst>
                                            <p:cond delay="999"/>
                                          </p:stCondLst>
                                        </p:cTn>
                                        <p:tgtEl>
                                          <p:spTgt spid="5"/>
                                        </p:tgtEl>
                                        <p:attrNameLst>
                                          <p:attrName>style.visibility</p:attrName>
                                        </p:attrNameLst>
                                      </p:cBhvr>
                                      <p:to>
                                        <p:strVal val="hidden"/>
                                      </p:to>
                                    </p:set>
                                  </p:childTnLst>
                                </p:cTn>
                              </p:par>
                              <p:par>
                                <p:cTn id="29" presetID="20" presetClass="exit" presetSubtype="0" fill="hold" grpId="1" nodeType="withEffect">
                                  <p:stCondLst>
                                    <p:cond delay="0"/>
                                  </p:stCondLst>
                                  <p:childTnLst>
                                    <p:animEffect transition="out" filter="wedge">
                                      <p:cBhvr>
                                        <p:cTn id="30" dur="1000"/>
                                        <p:tgtEl>
                                          <p:spTgt spid="6"/>
                                        </p:tgtEl>
                                      </p:cBhvr>
                                    </p:animEffect>
                                    <p:set>
                                      <p:cBhvr>
                                        <p:cTn id="31" dur="1" fill="hold">
                                          <p:stCondLst>
                                            <p:cond delay="999"/>
                                          </p:stCondLst>
                                        </p:cTn>
                                        <p:tgtEl>
                                          <p:spTgt spid="6"/>
                                        </p:tgtEl>
                                        <p:attrNameLst>
                                          <p:attrName>style.visibility</p:attrName>
                                        </p:attrNameLst>
                                      </p:cBhvr>
                                      <p:to>
                                        <p:strVal val="hidden"/>
                                      </p:to>
                                    </p:set>
                                  </p:childTnLst>
                                </p:cTn>
                              </p:par>
                            </p:childTnLst>
                          </p:cTn>
                        </p:par>
                        <p:par>
                          <p:cTn id="32" fill="hold">
                            <p:stCondLst>
                              <p:cond delay="2000"/>
                            </p:stCondLst>
                            <p:childTnLst>
                              <p:par>
                                <p:cTn id="33" presetID="21" presetClass="entr" presetSubtype="1"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heel(1)">
                                      <p:cBhvr>
                                        <p:cTn id="35" dur="20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2000" fill="hold"/>
                                        <p:tgtEl>
                                          <p:spTgt spid="10"/>
                                        </p:tgtEl>
                                        <p:attrNameLst>
                                          <p:attrName>ppt_w</p:attrName>
                                        </p:attrNameLst>
                                      </p:cBhvr>
                                      <p:tavLst>
                                        <p:tav tm="0">
                                          <p:val>
                                            <p:fltVal val="0"/>
                                          </p:val>
                                        </p:tav>
                                        <p:tav tm="100000">
                                          <p:val>
                                            <p:strVal val="#ppt_w"/>
                                          </p:val>
                                        </p:tav>
                                      </p:tavLst>
                                    </p:anim>
                                    <p:anim calcmode="lin" valueType="num">
                                      <p:cBhvr>
                                        <p:cTn id="41" dur="2000" fill="hold"/>
                                        <p:tgtEl>
                                          <p:spTgt spid="10"/>
                                        </p:tgtEl>
                                        <p:attrNameLst>
                                          <p:attrName>ppt_h</p:attrName>
                                        </p:attrNameLst>
                                      </p:cBhvr>
                                      <p:tavLst>
                                        <p:tav tm="0">
                                          <p:val>
                                            <p:fltVal val="0"/>
                                          </p:val>
                                        </p:tav>
                                        <p:tav tm="100000">
                                          <p:val>
                                            <p:strVal val="#ppt_h"/>
                                          </p:val>
                                        </p:tav>
                                      </p:tavLst>
                                    </p:anim>
                                    <p:animEffect transition="in" filter="fade">
                                      <p:cBhvr>
                                        <p:cTn id="42" dur="2000"/>
                                        <p:tgtEl>
                                          <p:spTgt spid="10"/>
                                        </p:tgtEl>
                                      </p:cBhvr>
                                    </p:animEffect>
                                  </p:childTnLst>
                                </p:cTn>
                              </p:par>
                              <p:par>
                                <p:cTn id="43" presetID="20" presetClass="exit" presetSubtype="0" fill="hold" grpId="1" nodeType="withEffect">
                                  <p:stCondLst>
                                    <p:cond delay="0"/>
                                  </p:stCondLst>
                                  <p:childTnLst>
                                    <p:animEffect transition="out" filter="wedge">
                                      <p:cBhvr>
                                        <p:cTn id="44" dur="1000"/>
                                        <p:tgtEl>
                                          <p:spTgt spid="7"/>
                                        </p:tgtEl>
                                      </p:cBhvr>
                                    </p:animEffect>
                                    <p:set>
                                      <p:cBhvr>
                                        <p:cTn id="45" dur="1" fill="hold">
                                          <p:stCondLst>
                                            <p:cond delay="999"/>
                                          </p:stCondLst>
                                        </p:cTn>
                                        <p:tgtEl>
                                          <p:spTgt spid="7"/>
                                        </p:tgtEl>
                                        <p:attrNameLst>
                                          <p:attrName>style.visibility</p:attrName>
                                        </p:attrNameLst>
                                      </p:cBhvr>
                                      <p:to>
                                        <p:strVal val="hidden"/>
                                      </p:to>
                                    </p:set>
                                  </p:childTnLst>
                                </p:cTn>
                              </p:par>
                              <p:par>
                                <p:cTn id="46" presetID="20" presetClass="exit" presetSubtype="0" fill="hold" grpId="1" nodeType="withEffect">
                                  <p:stCondLst>
                                    <p:cond delay="0"/>
                                  </p:stCondLst>
                                  <p:childTnLst>
                                    <p:animEffect transition="out" filter="wedge">
                                      <p:cBhvr>
                                        <p:cTn id="47" dur="1000"/>
                                        <p:tgtEl>
                                          <p:spTgt spid="9"/>
                                        </p:tgtEl>
                                      </p:cBhvr>
                                    </p:animEffect>
                                    <p:set>
                                      <p:cBhvr>
                                        <p:cTn id="48" dur="1" fill="hold">
                                          <p:stCondLst>
                                            <p:cond delay="999"/>
                                          </p:stCondLst>
                                        </p:cTn>
                                        <p:tgtEl>
                                          <p:spTgt spid="9"/>
                                        </p:tgtEl>
                                        <p:attrNameLst>
                                          <p:attrName>style.visibility</p:attrName>
                                        </p:attrNameLst>
                                      </p:cBhvr>
                                      <p:to>
                                        <p:strVal val="hidden"/>
                                      </p:to>
                                    </p:set>
                                  </p:childTnLst>
                                </p:cTn>
                              </p:par>
                            </p:childTnLst>
                          </p:cTn>
                        </p:par>
                        <p:par>
                          <p:cTn id="49" fill="hold">
                            <p:stCondLst>
                              <p:cond delay="2000"/>
                            </p:stCondLst>
                            <p:childTnLst>
                              <p:par>
                                <p:cTn id="50" presetID="21" presetClass="entr" presetSubtype="1"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heel(1)">
                                      <p:cBhvr>
                                        <p:cTn id="5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5" grpId="1" animBg="1"/>
      <p:bldP spid="6" grpId="0" animBg="1"/>
      <p:bldP spid="6" grpId="1" animBg="1"/>
      <p:bldP spid="7" grpId="0" animBg="1"/>
      <p:bldP spid="7" grpId="1" animBg="1"/>
      <p:bldP spid="9" grpId="0" animBg="1"/>
      <p:bldP spid="9" grpId="1" animBg="1"/>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C6F3EE5E-EC7B-4C5A-AE2A-B608DEE170F0}"/>
              </a:ext>
            </a:extLst>
          </p:cNvPr>
          <p:cNvSpPr/>
          <p:nvPr/>
        </p:nvSpPr>
        <p:spPr>
          <a:xfrm>
            <a:off x="2608976" y="0"/>
            <a:ext cx="9521505" cy="3629007"/>
          </a:xfrm>
          <a:prstGeom prst="rect">
            <a:avLst/>
          </a:prstGeom>
          <a:solidFill>
            <a:schemeClr val="accent6">
              <a:lumMod val="40000"/>
              <a:lumOff val="60000"/>
            </a:schemeClr>
          </a:solidFill>
          <a:ln w="28575">
            <a:solidFill>
              <a:schemeClr val="tx1"/>
            </a:solidFill>
          </a:ln>
        </p:spPr>
        <p:txBody>
          <a:bodyPr wrap="square">
            <a:spAutoFit/>
          </a:bodyPr>
          <a:lstStyle/>
          <a:p>
            <a:pPr lvl="0" algn="just">
              <a:lnSpc>
                <a:spcPct val="107000"/>
              </a:lnSpc>
              <a:spcAft>
                <a:spcPts val="0"/>
              </a:spcAft>
            </a:pPr>
            <a:r>
              <a:rPr lang="es-MX" sz="24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Medio para que los alumnos estructuren los conocimientos del Campo Formativo. Establecen aspectos centrales para organizar el trabajo de planeación, seguimiento y evaluación a los contenidos favoreciendo experiencias educativas a través de comunicación y relación de igualdad que reconoce la capacidad de los integrantes de la comunidad para aportar saberes y conocimientos. Procura comunicación entre diferentes </a:t>
            </a:r>
            <a:r>
              <a:rPr lang="es-MX" sz="2400" b="1" i="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Campos Formativos </a:t>
            </a:r>
            <a:r>
              <a:rPr lang="es-MX" sz="24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y distintos Ejes articuladores, que se conectan entre sí por este medio. </a:t>
            </a:r>
            <a:endParaRPr lang="es-MX" sz="2400" b="1" dirty="0">
              <a:solidFill>
                <a:srgbClr val="6600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lecha: pentágono 3">
            <a:extLst>
              <a:ext uri="{FF2B5EF4-FFF2-40B4-BE49-F238E27FC236}">
                <a16:creationId xmlns:a16="http://schemas.microsoft.com/office/drawing/2014/main" id="{87310B00-0986-4485-B72E-8051E341A1B7}"/>
              </a:ext>
            </a:extLst>
          </p:cNvPr>
          <p:cNvSpPr/>
          <p:nvPr/>
        </p:nvSpPr>
        <p:spPr>
          <a:xfrm>
            <a:off x="8389" y="1382470"/>
            <a:ext cx="2541864" cy="86406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latin typeface="Arial" panose="020B0604020202020204" pitchFamily="34" charset="0"/>
                <a:cs typeface="Arial" panose="020B0604020202020204" pitchFamily="34" charset="0"/>
              </a:rPr>
              <a:t>Progresiones de Aprendizaje:</a:t>
            </a:r>
          </a:p>
        </p:txBody>
      </p:sp>
      <p:sp>
        <p:nvSpPr>
          <p:cNvPr id="5" name="Flecha: pentágono 4">
            <a:extLst>
              <a:ext uri="{FF2B5EF4-FFF2-40B4-BE49-F238E27FC236}">
                <a16:creationId xmlns:a16="http://schemas.microsoft.com/office/drawing/2014/main" id="{DE93FF61-A0F9-4878-AF3C-E8162C204BAC}"/>
              </a:ext>
            </a:extLst>
          </p:cNvPr>
          <p:cNvSpPr/>
          <p:nvPr/>
        </p:nvSpPr>
        <p:spPr>
          <a:xfrm>
            <a:off x="0" y="4814966"/>
            <a:ext cx="2281806" cy="86406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latin typeface="Arial" panose="020B0604020202020204" pitchFamily="34" charset="0"/>
                <a:cs typeface="Arial" panose="020B0604020202020204" pitchFamily="34" charset="0"/>
              </a:rPr>
              <a:t>Orientaciones Didácticas</a:t>
            </a:r>
          </a:p>
        </p:txBody>
      </p:sp>
      <p:sp>
        <p:nvSpPr>
          <p:cNvPr id="6" name="Rectángulo 5">
            <a:extLst>
              <a:ext uri="{FF2B5EF4-FFF2-40B4-BE49-F238E27FC236}">
                <a16:creationId xmlns:a16="http://schemas.microsoft.com/office/drawing/2014/main" id="{CA43F3FE-29C0-43F5-9F4F-318574BB6E00}"/>
              </a:ext>
            </a:extLst>
          </p:cNvPr>
          <p:cNvSpPr/>
          <p:nvPr/>
        </p:nvSpPr>
        <p:spPr>
          <a:xfrm>
            <a:off x="2320954" y="3827668"/>
            <a:ext cx="9809527" cy="2838662"/>
          </a:xfrm>
          <a:prstGeom prst="rect">
            <a:avLst/>
          </a:prstGeom>
          <a:solidFill>
            <a:schemeClr val="accent6">
              <a:lumMod val="40000"/>
              <a:lumOff val="60000"/>
            </a:schemeClr>
          </a:solidFill>
          <a:ln w="28575">
            <a:solidFill>
              <a:schemeClr val="tx1"/>
            </a:solidFill>
          </a:ln>
        </p:spPr>
        <p:txBody>
          <a:bodyPr wrap="square">
            <a:spAutoFit/>
          </a:bodyPr>
          <a:lstStyle/>
          <a:p>
            <a:pPr lvl="0" algn="just">
              <a:lnSpc>
                <a:spcPct val="107000"/>
              </a:lnSpc>
              <a:spcAft>
                <a:spcPts val="0"/>
              </a:spcAft>
            </a:pPr>
            <a:r>
              <a:rPr lang="es-MX" sz="24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Detonan creatividad en la praxis al referirse a objeto de estudio, precisando profundidad y alcance conceptual, procedimental y/o actitudinal. Indican tránsito a realizar por los alumnos, para ir de explicaciones en sentido común, al uso pensamiento crítico Algunas proponen actividades para aprovechar saberes previos; direccionan hacia dónde se pretende que lleguen los alumnos para brindarles las mayores posibilidades de éxito en el estudio.</a:t>
            </a:r>
            <a:endParaRPr lang="es-MX" sz="2400" b="1" dirty="0">
              <a:solidFill>
                <a:srgbClr val="6600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775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par>
                          <p:cTn id="10" fill="hold">
                            <p:stCondLst>
                              <p:cond delay="2000"/>
                            </p:stCondLst>
                            <p:childTnLst>
                              <p:par>
                                <p:cTn id="11" presetID="21" presetClass="entr" presetSubtype="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animEffect transition="in" filter="fade">
                                      <p:cBhvr>
                                        <p:cTn id="20" dur="500"/>
                                        <p:tgtEl>
                                          <p:spTgt spid="5"/>
                                        </p:tgtEl>
                                      </p:cBhvr>
                                    </p:animEffect>
                                  </p:childTnLst>
                                </p:cTn>
                              </p:par>
                              <p:par>
                                <p:cTn id="21" presetID="20" presetClass="exit" presetSubtype="0" fill="hold" grpId="1" nodeType="withEffect">
                                  <p:stCondLst>
                                    <p:cond delay="0"/>
                                  </p:stCondLst>
                                  <p:childTnLst>
                                    <p:animEffect transition="out" filter="wedge">
                                      <p:cBhvr>
                                        <p:cTn id="22" dur="1000"/>
                                        <p:tgtEl>
                                          <p:spTgt spid="4"/>
                                        </p:tgtEl>
                                      </p:cBhvr>
                                    </p:animEffect>
                                    <p:set>
                                      <p:cBhvr>
                                        <p:cTn id="23" dur="1" fill="hold">
                                          <p:stCondLst>
                                            <p:cond delay="999"/>
                                          </p:stCondLst>
                                        </p:cTn>
                                        <p:tgtEl>
                                          <p:spTgt spid="4"/>
                                        </p:tgtEl>
                                        <p:attrNameLst>
                                          <p:attrName>style.visibility</p:attrName>
                                        </p:attrNameLst>
                                      </p:cBhvr>
                                      <p:to>
                                        <p:strVal val="hidden"/>
                                      </p:to>
                                    </p:set>
                                  </p:childTnLst>
                                </p:cTn>
                              </p:par>
                              <p:par>
                                <p:cTn id="24" presetID="20" presetClass="exit" presetSubtype="0" fill="hold" grpId="1" nodeType="withEffect">
                                  <p:stCondLst>
                                    <p:cond delay="0"/>
                                  </p:stCondLst>
                                  <p:childTnLst>
                                    <p:animEffect transition="out" filter="wedge">
                                      <p:cBhvr>
                                        <p:cTn id="25" dur="1000"/>
                                        <p:tgtEl>
                                          <p:spTgt spid="2"/>
                                        </p:tgtEl>
                                      </p:cBhvr>
                                    </p:animEffect>
                                    <p:set>
                                      <p:cBhvr>
                                        <p:cTn id="26" dur="1" fill="hold">
                                          <p:stCondLst>
                                            <p:cond delay="999"/>
                                          </p:stCondLst>
                                        </p:cTn>
                                        <p:tgtEl>
                                          <p:spTgt spid="2"/>
                                        </p:tgtEl>
                                        <p:attrNameLst>
                                          <p:attrName>style.visibility</p:attrName>
                                        </p:attrNameLst>
                                      </p:cBhvr>
                                      <p:to>
                                        <p:strVal val="hidden"/>
                                      </p:to>
                                    </p:set>
                                  </p:childTnLst>
                                </p:cTn>
                              </p:par>
                            </p:childTnLst>
                          </p:cTn>
                        </p:par>
                        <p:par>
                          <p:cTn id="27" fill="hold">
                            <p:stCondLst>
                              <p:cond delay="1000"/>
                            </p:stCondLst>
                            <p:childTnLst>
                              <p:par>
                                <p:cTn id="28" presetID="21" presetClass="entr" presetSubtype="1"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heel(1)">
                                      <p:cBhvr>
                                        <p:cTn id="3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4" grpId="0" animBg="1"/>
      <p:bldP spid="4" grpId="1" animBg="1"/>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6097D75-1C21-4701-ADCC-5CCEF40F8EEB}"/>
              </a:ext>
            </a:extLst>
          </p:cNvPr>
          <p:cNvSpPr txBox="1"/>
          <p:nvPr/>
        </p:nvSpPr>
        <p:spPr>
          <a:xfrm>
            <a:off x="176169" y="25522"/>
            <a:ext cx="11811699" cy="461665"/>
          </a:xfrm>
          <a:prstGeom prst="rect">
            <a:avLst/>
          </a:prstGeom>
          <a:noFill/>
        </p:spPr>
        <p:txBody>
          <a:bodyPr wrap="square" rtlCol="0">
            <a:spAutoFit/>
          </a:bodyPr>
          <a:lstStyle/>
          <a:p>
            <a:pPr algn="ctr"/>
            <a:r>
              <a:rPr lang="es-MX" sz="2400" b="1" dirty="0">
                <a:solidFill>
                  <a:srgbClr val="66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FUNDAMENTOS NEM 2022-2023</a:t>
            </a:r>
            <a:endParaRPr lang="es-MX" sz="2000" b="1" dirty="0">
              <a:solidFill>
                <a:srgbClr val="66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CuadroTexto 3">
            <a:extLst>
              <a:ext uri="{FF2B5EF4-FFF2-40B4-BE49-F238E27FC236}">
                <a16:creationId xmlns:a16="http://schemas.microsoft.com/office/drawing/2014/main" id="{31AC3B02-D3AD-4B03-9458-9EF295C05CBF}"/>
              </a:ext>
            </a:extLst>
          </p:cNvPr>
          <p:cNvSpPr txBox="1"/>
          <p:nvPr/>
        </p:nvSpPr>
        <p:spPr>
          <a:xfrm>
            <a:off x="92279" y="545555"/>
            <a:ext cx="3758268" cy="6186309"/>
          </a:xfrm>
          <a:prstGeom prst="rect">
            <a:avLst/>
          </a:prstGeom>
          <a:solidFill>
            <a:schemeClr val="accent6">
              <a:lumMod val="40000"/>
              <a:lumOff val="60000"/>
            </a:schemeClr>
          </a:solidFill>
          <a:ln w="38100">
            <a:solidFill>
              <a:schemeClr val="tx1"/>
            </a:solidFill>
          </a:ln>
        </p:spPr>
        <p:txBody>
          <a:bodyPr wrap="square" rtlCol="0">
            <a:spAutoFit/>
          </a:bodyPr>
          <a:lstStyle/>
          <a:p>
            <a:pPr algn="ctr"/>
            <a:r>
              <a:rPr lang="es-MX" b="1" dirty="0"/>
              <a:t>FILOSÓFICOS</a:t>
            </a:r>
          </a:p>
          <a:p>
            <a:pPr marL="285750" indent="-285750">
              <a:buFont typeface="Wingdings" panose="05000000000000000000" pitchFamily="2" charset="2"/>
              <a:buChar char="q"/>
            </a:pPr>
            <a:r>
              <a:rPr lang="es-MX" sz="1400" dirty="0">
                <a:solidFill>
                  <a:srgbClr val="000000"/>
                </a:solidFill>
              </a:rPr>
              <a:t>Desarrollo armónico de todas las facultades, habilidades y destrezas del ser humano fomentando respeto a los derechos y cultura.</a:t>
            </a:r>
            <a:r>
              <a:rPr lang="es-MX" sz="1400" dirty="0">
                <a:solidFill>
                  <a:srgbClr val="7A7A7A"/>
                </a:solidFill>
              </a:rPr>
              <a:t> </a:t>
            </a:r>
          </a:p>
          <a:p>
            <a:pPr marL="285750" indent="-285750">
              <a:buFont typeface="Wingdings" panose="05000000000000000000" pitchFamily="2" charset="2"/>
              <a:buChar char="q"/>
            </a:pPr>
            <a:r>
              <a:rPr lang="es-MX" sz="1400" dirty="0">
                <a:solidFill>
                  <a:srgbClr val="000000"/>
                </a:solidFill>
              </a:rPr>
              <a:t>Erradicación del neoliberalismo en la educación que sólo comprende individualismo, consumismo y tradicionalismo para desarrollar valores como honestidad e integridad.</a:t>
            </a:r>
            <a:r>
              <a:rPr lang="es-MX" sz="1400" dirty="0">
                <a:solidFill>
                  <a:srgbClr val="7A7A7A"/>
                </a:solidFill>
              </a:rPr>
              <a:t> </a:t>
            </a:r>
          </a:p>
          <a:p>
            <a:pPr marL="285750" indent="-285750">
              <a:buFont typeface="Wingdings" panose="05000000000000000000" pitchFamily="2" charset="2"/>
              <a:buChar char="q"/>
            </a:pPr>
            <a:r>
              <a:rPr lang="es-MX" sz="1400" dirty="0">
                <a:solidFill>
                  <a:srgbClr val="000000"/>
                </a:solidFill>
              </a:rPr>
              <a:t>Implantación de los derechos humanos y equidad educativa para fomentar</a:t>
            </a:r>
            <a:r>
              <a:rPr lang="es-MX" sz="1400" dirty="0">
                <a:solidFill>
                  <a:srgbClr val="7A7A7A"/>
                </a:solidFill>
              </a:rPr>
              <a:t> </a:t>
            </a:r>
            <a:r>
              <a:rPr lang="es-MX" sz="1400" dirty="0">
                <a:solidFill>
                  <a:srgbClr val="000000"/>
                </a:solidFill>
              </a:rPr>
              <a:t>el humanismo social y el pensamiento crítico para transformación y crecimiento de la sociedad con principios de solidaridad.</a:t>
            </a:r>
            <a:r>
              <a:rPr lang="es-MX" sz="1400" dirty="0">
                <a:solidFill>
                  <a:srgbClr val="7A7A7A"/>
                </a:solidFill>
              </a:rPr>
              <a:t> </a:t>
            </a:r>
          </a:p>
          <a:p>
            <a:pPr marL="285750" indent="-285750">
              <a:buFont typeface="Wingdings" panose="05000000000000000000" pitchFamily="2" charset="2"/>
              <a:buChar char="q"/>
            </a:pPr>
            <a:r>
              <a:rPr lang="es-MX" sz="1400" dirty="0">
                <a:solidFill>
                  <a:srgbClr val="000000"/>
                </a:solidFill>
              </a:rPr>
              <a:t>Desarrollo del individuo requerido por la sociedad, con valores de respeto, responsabilidad y compromiso, que posea empatía con la sociedad y el medio ambiente para la</a:t>
            </a:r>
            <a:r>
              <a:rPr lang="es-MX" sz="1400" dirty="0">
                <a:solidFill>
                  <a:srgbClr val="7A7A7A"/>
                </a:solidFill>
              </a:rPr>
              <a:t> </a:t>
            </a:r>
            <a:r>
              <a:rPr lang="es-MX" sz="1400" dirty="0">
                <a:solidFill>
                  <a:srgbClr val="000000"/>
                </a:solidFill>
              </a:rPr>
              <a:t>preservación y cuidado de la naturaleza.</a:t>
            </a:r>
            <a:r>
              <a:rPr lang="es-MX" sz="1400" dirty="0">
                <a:solidFill>
                  <a:srgbClr val="7A7A7A"/>
                </a:solidFill>
              </a:rPr>
              <a:t> </a:t>
            </a:r>
          </a:p>
          <a:p>
            <a:pPr marL="285750" indent="-285750">
              <a:buFont typeface="Wingdings" panose="05000000000000000000" pitchFamily="2" charset="2"/>
              <a:buChar char="q"/>
            </a:pPr>
            <a:r>
              <a:rPr lang="es-MX" sz="1400" dirty="0">
                <a:solidFill>
                  <a:srgbClr val="000000"/>
                </a:solidFill>
              </a:rPr>
              <a:t>Evitar discriminación y violencia hacia el genero femenino o menores de edad, al igual que sus causas, erradicando todo tipo de estereotipo que haya aparecido antes de la implantación de este nuevo modelo educativo</a:t>
            </a:r>
            <a:endParaRPr lang="es-MX" sz="1400" dirty="0">
              <a:solidFill>
                <a:srgbClr val="7A7A7A"/>
              </a:solidFill>
            </a:endParaRPr>
          </a:p>
          <a:p>
            <a:pPr marL="285750" indent="-285750">
              <a:buFont typeface="Wingdings" panose="05000000000000000000" pitchFamily="2" charset="2"/>
              <a:buChar char="q"/>
            </a:pPr>
            <a:r>
              <a:rPr lang="es-MX" sz="1400" dirty="0">
                <a:solidFill>
                  <a:srgbClr val="000000"/>
                </a:solidFill>
              </a:rPr>
              <a:t>Desarrollo a las capacidades de producción.</a:t>
            </a:r>
          </a:p>
          <a:p>
            <a:endParaRPr lang="es-MX" sz="1400" dirty="0">
              <a:solidFill>
                <a:srgbClr val="000000"/>
              </a:solidFill>
            </a:endParaRPr>
          </a:p>
        </p:txBody>
      </p:sp>
      <p:sp>
        <p:nvSpPr>
          <p:cNvPr id="6" name="CuadroTexto 5">
            <a:extLst>
              <a:ext uri="{FF2B5EF4-FFF2-40B4-BE49-F238E27FC236}">
                <a16:creationId xmlns:a16="http://schemas.microsoft.com/office/drawing/2014/main" id="{A978D7EF-6839-40D5-8B6B-587300E4AC0C}"/>
              </a:ext>
            </a:extLst>
          </p:cNvPr>
          <p:cNvSpPr txBox="1"/>
          <p:nvPr/>
        </p:nvSpPr>
        <p:spPr>
          <a:xfrm>
            <a:off x="3962401" y="545555"/>
            <a:ext cx="3758268" cy="6186309"/>
          </a:xfrm>
          <a:prstGeom prst="rect">
            <a:avLst/>
          </a:prstGeom>
          <a:solidFill>
            <a:schemeClr val="accent6">
              <a:lumMod val="40000"/>
              <a:lumOff val="60000"/>
            </a:schemeClr>
          </a:solidFill>
          <a:ln w="38100">
            <a:solidFill>
              <a:schemeClr val="tx1"/>
            </a:solidFill>
          </a:ln>
        </p:spPr>
        <p:txBody>
          <a:bodyPr wrap="square" rtlCol="0">
            <a:spAutoFit/>
          </a:bodyPr>
          <a:lstStyle/>
          <a:p>
            <a:pPr algn="ctr"/>
            <a:r>
              <a:rPr lang="es-MX" b="1" dirty="0"/>
              <a:t>PEDAGÓGICOS</a:t>
            </a:r>
          </a:p>
          <a:p>
            <a:pPr marL="285750" indent="-285750">
              <a:buFont typeface="Wingdings" panose="05000000000000000000" pitchFamily="2" charset="2"/>
              <a:buChar char="q"/>
            </a:pPr>
            <a:r>
              <a:rPr lang="es-MX" sz="1400" dirty="0"/>
              <a:t>Gestión escolar participativa y democrática; enfocada en el trabajo colaborativo; participación activa de los docentes, directivos, personal administrativo, así como de madres y padres de familia y comunidad en general.</a:t>
            </a:r>
          </a:p>
          <a:p>
            <a:pPr marL="285750" indent="-285750">
              <a:buFont typeface="Wingdings" panose="05000000000000000000" pitchFamily="2" charset="2"/>
              <a:buChar char="q"/>
            </a:pPr>
            <a:r>
              <a:rPr lang="es-MX" sz="1400" dirty="0"/>
              <a:t>Práctica educativa en el día a día; donde se tome en cuenta los ámbitos de orientación, entre los cuales se encuentran diagnóstico de grupo, organización del contenido, selección de las estrategias metodológicas y proceso evaluativo.</a:t>
            </a:r>
            <a:endParaRPr lang="es-MX" sz="1400" dirty="0">
              <a:cs typeface="Arial" panose="020B0604020202020204" pitchFamily="34" charset="0"/>
            </a:endParaRPr>
          </a:p>
          <a:p>
            <a:pPr marL="285750" indent="-285750">
              <a:buFont typeface="Wingdings" panose="05000000000000000000" pitchFamily="2" charset="2"/>
              <a:buChar char="q"/>
            </a:pPr>
            <a:r>
              <a:rPr lang="es-MX" sz="1400" dirty="0">
                <a:cs typeface="Arial" panose="020B0604020202020204" pitchFamily="34" charset="0"/>
              </a:rPr>
              <a:t>Fomentar la equidad, excelencia y desarrollo continuo del proceso educativo de México.</a:t>
            </a:r>
          </a:p>
          <a:p>
            <a:pPr marL="285750" indent="-285750">
              <a:buFont typeface="Wingdings" panose="05000000000000000000" pitchFamily="2" charset="2"/>
              <a:buChar char="q"/>
            </a:pPr>
            <a:r>
              <a:rPr lang="es-MX" sz="1400" dirty="0">
                <a:cs typeface="Arial" panose="020B0604020202020204" pitchFamily="34" charset="0"/>
              </a:rPr>
              <a:t>Currículo</a:t>
            </a:r>
            <a:r>
              <a:rPr lang="es-MX" sz="1400" dirty="0"/>
              <a:t> flexible que se adapta al tipo de contexto y sociedad. </a:t>
            </a:r>
          </a:p>
          <a:p>
            <a:pPr marL="285750" indent="-285750">
              <a:buFont typeface="Wingdings" panose="05000000000000000000" pitchFamily="2" charset="2"/>
              <a:buChar char="q"/>
            </a:pPr>
            <a:r>
              <a:rPr lang="es-MX" sz="1400" dirty="0"/>
              <a:t>Educación accesible a toda la población mexicana, factible y viable.</a:t>
            </a:r>
          </a:p>
          <a:p>
            <a:pPr marL="285750" indent="-285750">
              <a:buFont typeface="Wingdings" panose="05000000000000000000" pitchFamily="2" charset="2"/>
              <a:buChar char="q"/>
            </a:pPr>
            <a:r>
              <a:rPr lang="es-MX" sz="1400" dirty="0"/>
              <a:t>Enfocarse en el desarrollo equilibrado de los diversos campos de formación-</a:t>
            </a:r>
          </a:p>
          <a:p>
            <a:pPr marL="285750" indent="-285750">
              <a:buFont typeface="Wingdings" panose="05000000000000000000" pitchFamily="2" charset="2"/>
              <a:buChar char="q"/>
            </a:pPr>
            <a:r>
              <a:rPr lang="es-MX" sz="1400" dirty="0"/>
              <a:t>Fomentar la identidad de México con responsabilidad Ciudadana. </a:t>
            </a:r>
          </a:p>
          <a:p>
            <a:pPr marL="285750" indent="-285750">
              <a:buFont typeface="Wingdings" panose="05000000000000000000" pitchFamily="2" charset="2"/>
              <a:buChar char="q"/>
            </a:pPr>
            <a:r>
              <a:rPr lang="es-MX" sz="1400" dirty="0"/>
              <a:t>Participar en la transformación de la sociedad con respeto de la dignidad humana promocionando la interculturalidad y la cultura de la paz. </a:t>
            </a:r>
          </a:p>
          <a:p>
            <a:endParaRPr lang="es-MX" sz="1400" dirty="0"/>
          </a:p>
        </p:txBody>
      </p:sp>
      <p:sp>
        <p:nvSpPr>
          <p:cNvPr id="7" name="CuadroTexto 6">
            <a:extLst>
              <a:ext uri="{FF2B5EF4-FFF2-40B4-BE49-F238E27FC236}">
                <a16:creationId xmlns:a16="http://schemas.microsoft.com/office/drawing/2014/main" id="{CFB0F987-14E3-4E1B-A4A2-A71E7CA00E20}"/>
              </a:ext>
            </a:extLst>
          </p:cNvPr>
          <p:cNvSpPr txBox="1"/>
          <p:nvPr/>
        </p:nvSpPr>
        <p:spPr>
          <a:xfrm>
            <a:off x="7832523" y="547158"/>
            <a:ext cx="3758268" cy="6186309"/>
          </a:xfrm>
          <a:prstGeom prst="rect">
            <a:avLst/>
          </a:prstGeom>
          <a:solidFill>
            <a:schemeClr val="accent6">
              <a:lumMod val="40000"/>
              <a:lumOff val="60000"/>
            </a:schemeClr>
          </a:solidFill>
          <a:ln w="38100">
            <a:solidFill>
              <a:schemeClr val="tx1"/>
            </a:solidFill>
          </a:ln>
        </p:spPr>
        <p:txBody>
          <a:bodyPr wrap="square" rtlCol="0">
            <a:spAutoFit/>
          </a:bodyPr>
          <a:lstStyle/>
          <a:p>
            <a:pPr algn="ctr"/>
            <a:r>
              <a:rPr lang="es-MX" b="1" dirty="0"/>
              <a:t>EPISTEMOLÓGICOS</a:t>
            </a:r>
          </a:p>
          <a:p>
            <a:pPr marL="285750" indent="-285750">
              <a:buFont typeface="Wingdings" panose="05000000000000000000" pitchFamily="2" charset="2"/>
              <a:buChar char="q"/>
            </a:pPr>
            <a:r>
              <a:rPr lang="es-MX" sz="1400" dirty="0"/>
              <a:t>Educación que promueva respeto por la naturaleza y cuidado del medio ambiente.</a:t>
            </a:r>
          </a:p>
          <a:p>
            <a:pPr marL="285750" indent="-285750">
              <a:buFont typeface="Wingdings" panose="05000000000000000000" pitchFamily="2" charset="2"/>
              <a:buChar char="q"/>
            </a:pPr>
            <a:r>
              <a:rPr lang="es-MX" sz="1400" dirty="0"/>
              <a:t>La gestión escolar se oriente desde el trabajo colaborativo —con la finalidad de generar comunidades de aprendizaje—, poniendo las condiciones para el diálogo, y en las que se priorice el aprendizaje de las NNAJ. </a:t>
            </a:r>
          </a:p>
          <a:p>
            <a:pPr marL="285750" indent="-285750">
              <a:buFont typeface="Wingdings" panose="05000000000000000000" pitchFamily="2" charset="2"/>
              <a:buChar char="q"/>
            </a:pPr>
            <a:r>
              <a:rPr lang="es-MX" sz="1400" dirty="0"/>
              <a:t>Con participación activa de todos los actores educativos y sus opiniones, sugerencias, experiencias y conocimientos se construirán los saberes de los estudiantes.</a:t>
            </a:r>
          </a:p>
          <a:p>
            <a:pPr marL="285750" indent="-285750">
              <a:buFont typeface="Wingdings" panose="05000000000000000000" pitchFamily="2" charset="2"/>
              <a:buChar char="q"/>
            </a:pPr>
            <a:r>
              <a:rPr lang="es-MX" sz="1400" dirty="0"/>
              <a:t>Trabajo colaborativo para estar atentos a los cambios que la dinámica escolar cotidiana impone a la práctica docente; cuestionarse permanentemente y ponderar nuevas rutas de acción relativas a los principios de la NEM</a:t>
            </a:r>
          </a:p>
          <a:p>
            <a:pPr marL="285750" indent="-285750">
              <a:buFont typeface="Wingdings" panose="05000000000000000000" pitchFamily="2" charset="2"/>
              <a:buChar char="q"/>
            </a:pPr>
            <a:r>
              <a:rPr lang="es-MX" sz="1400" dirty="0"/>
              <a:t>Potenciar la autoridad y responsabilidad del docente desde el acompañamiento y en su práctica así como promover variadas formas de participación que pueden realizarse entre la escuela y la comunidad, con lo cual se fomente un mayor arraigo a la vida local a la vez que se construyen saberes para los estudiantes.</a:t>
            </a:r>
          </a:p>
          <a:p>
            <a:pPr marL="285750" indent="-285750">
              <a:buFont typeface="Wingdings" panose="05000000000000000000" pitchFamily="2" charset="2"/>
              <a:buChar char="q"/>
            </a:pPr>
            <a:r>
              <a:rPr lang="es-MX" sz="1400" dirty="0"/>
              <a:t>Construir lo común desde la diversidad aceptando lugar de iguales para las NNAJ, Estado, comunidad y escuela</a:t>
            </a:r>
          </a:p>
        </p:txBody>
      </p:sp>
    </p:spTree>
    <p:extLst>
      <p:ext uri="{BB962C8B-B14F-4D97-AF65-F5344CB8AC3E}">
        <p14:creationId xmlns:p14="http://schemas.microsoft.com/office/powerpoint/2010/main" val="50071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1)">
                                      <p:cBhvr>
                                        <p:cTn id="16" dur="2000"/>
                                        <p:tgtEl>
                                          <p:spTgt spid="7"/>
                                        </p:tgtEl>
                                      </p:cBhvr>
                                    </p:animEffect>
                                  </p:childTnLst>
                                </p:cTn>
                              </p:par>
                              <p:par>
                                <p:cTn id="17" presetID="20" presetClass="exit" presetSubtype="0" fill="hold" grpId="1" nodeType="withEffect">
                                  <p:stCondLst>
                                    <p:cond delay="0"/>
                                  </p:stCondLst>
                                  <p:childTnLst>
                                    <p:animEffect transition="out" filter="wedge">
                                      <p:cBhvr>
                                        <p:cTn id="18" dur="1000"/>
                                        <p:tgtEl>
                                          <p:spTgt spid="4"/>
                                        </p:tgtEl>
                                      </p:cBhvr>
                                    </p:animEffect>
                                    <p:set>
                                      <p:cBhvr>
                                        <p:cTn id="19" dur="1" fill="hold">
                                          <p:stCondLst>
                                            <p:cond delay="9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heel(1)">
                                      <p:cBhvr>
                                        <p:cTn id="24" dur="2000"/>
                                        <p:tgtEl>
                                          <p:spTgt spid="6"/>
                                        </p:tgtEl>
                                      </p:cBhvr>
                                    </p:animEffect>
                                  </p:childTnLst>
                                </p:cTn>
                              </p:par>
                              <p:par>
                                <p:cTn id="25" presetID="20" presetClass="exit" presetSubtype="0" fill="hold" grpId="1" nodeType="withEffect">
                                  <p:stCondLst>
                                    <p:cond delay="0"/>
                                  </p:stCondLst>
                                  <p:childTnLst>
                                    <p:animEffect transition="out" filter="wedge">
                                      <p:cBhvr>
                                        <p:cTn id="26" dur="1000"/>
                                        <p:tgtEl>
                                          <p:spTgt spid="7"/>
                                        </p:tgtEl>
                                      </p:cBhvr>
                                    </p:animEffect>
                                    <p:set>
                                      <p:cBhvr>
                                        <p:cTn id="27"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4" grpId="1" animBg="1"/>
      <p:bldP spid="6" grpId="0" animBg="1"/>
      <p:bldP spid="7" grpId="0" animBg="1"/>
      <p:bldP spid="7"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BBF6A250-3380-43A6-91C8-9B8D211184C6}"/>
              </a:ext>
            </a:extLst>
          </p:cNvPr>
          <p:cNvSpPr/>
          <p:nvPr/>
        </p:nvSpPr>
        <p:spPr>
          <a:xfrm>
            <a:off x="2281806" y="0"/>
            <a:ext cx="9848675" cy="2677656"/>
          </a:xfrm>
          <a:prstGeom prst="rect">
            <a:avLst/>
          </a:prstGeom>
          <a:solidFill>
            <a:schemeClr val="accent6">
              <a:lumMod val="40000"/>
              <a:lumOff val="60000"/>
            </a:schemeClr>
          </a:solidFill>
          <a:ln w="28575">
            <a:solidFill>
              <a:schemeClr val="tx1"/>
            </a:solidFill>
          </a:ln>
        </p:spPr>
        <p:txBody>
          <a:bodyPr wrap="square">
            <a:spAutoFit/>
          </a:bodyPr>
          <a:lstStyle/>
          <a:p>
            <a:r>
              <a:rPr lang="es-MX" sz="24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Proporcionan a los alumnos oportunidades para que consoliden, fortalezcan o modifiquen, a través de reflexión conjunta o individual, y accedan a nuevos conocimientos. Otras proponen estrategias didácticas de intervención y formas de organizar el trabajo que permitan a los docentes tomar decisiones para planificar e interactuar con el grupo y gestionar de mejor manera el uso del tiempo en aula. </a:t>
            </a:r>
            <a:endParaRPr lang="es-MX" sz="2400" dirty="0"/>
          </a:p>
        </p:txBody>
      </p:sp>
      <p:sp>
        <p:nvSpPr>
          <p:cNvPr id="6" name="Flecha: pentágono 5">
            <a:extLst>
              <a:ext uri="{FF2B5EF4-FFF2-40B4-BE49-F238E27FC236}">
                <a16:creationId xmlns:a16="http://schemas.microsoft.com/office/drawing/2014/main" id="{2012170D-91FE-4FC3-9976-8DA89398CD3B}"/>
              </a:ext>
            </a:extLst>
          </p:cNvPr>
          <p:cNvSpPr/>
          <p:nvPr/>
        </p:nvSpPr>
        <p:spPr>
          <a:xfrm>
            <a:off x="0" y="906795"/>
            <a:ext cx="2281806" cy="86406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latin typeface="Arial" panose="020B0604020202020204" pitchFamily="34" charset="0"/>
                <a:cs typeface="Arial" panose="020B0604020202020204" pitchFamily="34" charset="0"/>
              </a:rPr>
              <a:t>Orientaciones Didácticas</a:t>
            </a:r>
          </a:p>
        </p:txBody>
      </p:sp>
      <p:sp>
        <p:nvSpPr>
          <p:cNvPr id="8" name="Flecha: pentágono 7">
            <a:extLst>
              <a:ext uri="{FF2B5EF4-FFF2-40B4-BE49-F238E27FC236}">
                <a16:creationId xmlns:a16="http://schemas.microsoft.com/office/drawing/2014/main" id="{8586D3D4-F59B-4B46-9AEE-50C815760D57}"/>
              </a:ext>
            </a:extLst>
          </p:cNvPr>
          <p:cNvSpPr/>
          <p:nvPr/>
        </p:nvSpPr>
        <p:spPr>
          <a:xfrm>
            <a:off x="0" y="4344471"/>
            <a:ext cx="2416029" cy="86406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latin typeface="Arial" panose="020B0604020202020204" pitchFamily="34" charset="0"/>
                <a:cs typeface="Arial" panose="020B0604020202020204" pitchFamily="34" charset="0"/>
              </a:rPr>
              <a:t>Sugerencias de Evaluación</a:t>
            </a:r>
          </a:p>
        </p:txBody>
      </p:sp>
      <p:sp>
        <p:nvSpPr>
          <p:cNvPr id="9" name="Rectángulo 8">
            <a:extLst>
              <a:ext uri="{FF2B5EF4-FFF2-40B4-BE49-F238E27FC236}">
                <a16:creationId xmlns:a16="http://schemas.microsoft.com/office/drawing/2014/main" id="{BED63B2B-87F6-40E0-9D56-2547E085AA97}"/>
              </a:ext>
            </a:extLst>
          </p:cNvPr>
          <p:cNvSpPr/>
          <p:nvPr/>
        </p:nvSpPr>
        <p:spPr>
          <a:xfrm>
            <a:off x="2424417" y="2699012"/>
            <a:ext cx="9714453" cy="4154984"/>
          </a:xfrm>
          <a:prstGeom prst="rect">
            <a:avLst/>
          </a:prstGeom>
          <a:solidFill>
            <a:schemeClr val="accent6">
              <a:lumMod val="40000"/>
              <a:lumOff val="60000"/>
            </a:schemeClr>
          </a:solidFill>
          <a:ln w="28575">
            <a:solidFill>
              <a:schemeClr val="tx1"/>
            </a:solidFill>
          </a:ln>
        </p:spPr>
        <p:txBody>
          <a:bodyPr wrap="square">
            <a:spAutoFit/>
          </a:bodyPr>
          <a:lstStyle/>
          <a:p>
            <a:r>
              <a:rPr lang="es-MX" sz="24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Se plantea Evaluación Formativa recomendando pautas para identificar progresos de aprendizaje delimitando la construcción conceptual, el tránsito de procedimientos iniciales a expertos y avances en el desarrollo o fortalecimiento de aprendizajes que sean realmente significativos, así como aplicación e integración de saberes cada vez más complejos. Implica considerar las evidencias cualitativas y cuantitativas de aprendizaje en lo individual y en equipo, como puede ser producto, razonamiento argumentaciones, así como actitudes para escuchar, compartir, cooperar, negociar y acordar, entre otros aspectos que se consideren relevantes</a:t>
            </a:r>
            <a:endParaRPr lang="es-MX" sz="2400" b="1" dirty="0">
              <a:solidFill>
                <a:srgbClr val="6600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0894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par>
                          <p:cTn id="10" fill="hold">
                            <p:stCondLst>
                              <p:cond delay="2000"/>
                            </p:stCondLst>
                            <p:childTnLst>
                              <p:par>
                                <p:cTn id="11" presetID="21" presetClass="entr" presetSubtype="1"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2000" fill="hold"/>
                                        <p:tgtEl>
                                          <p:spTgt spid="8"/>
                                        </p:tgtEl>
                                        <p:attrNameLst>
                                          <p:attrName>ppt_w</p:attrName>
                                        </p:attrNameLst>
                                      </p:cBhvr>
                                      <p:tavLst>
                                        <p:tav tm="0">
                                          <p:val>
                                            <p:fltVal val="0"/>
                                          </p:val>
                                        </p:tav>
                                        <p:tav tm="100000">
                                          <p:val>
                                            <p:strVal val="#ppt_w"/>
                                          </p:val>
                                        </p:tav>
                                      </p:tavLst>
                                    </p:anim>
                                    <p:anim calcmode="lin" valueType="num">
                                      <p:cBhvr>
                                        <p:cTn id="19" dur="2000" fill="hold"/>
                                        <p:tgtEl>
                                          <p:spTgt spid="8"/>
                                        </p:tgtEl>
                                        <p:attrNameLst>
                                          <p:attrName>ppt_h</p:attrName>
                                        </p:attrNameLst>
                                      </p:cBhvr>
                                      <p:tavLst>
                                        <p:tav tm="0">
                                          <p:val>
                                            <p:fltVal val="0"/>
                                          </p:val>
                                        </p:tav>
                                        <p:tav tm="100000">
                                          <p:val>
                                            <p:strVal val="#ppt_h"/>
                                          </p:val>
                                        </p:tav>
                                      </p:tavLst>
                                    </p:anim>
                                    <p:animEffect transition="in" filter="fade">
                                      <p:cBhvr>
                                        <p:cTn id="20" dur="2000"/>
                                        <p:tgtEl>
                                          <p:spTgt spid="8"/>
                                        </p:tgtEl>
                                      </p:cBhvr>
                                    </p:animEffect>
                                  </p:childTnLst>
                                </p:cTn>
                              </p:par>
                              <p:par>
                                <p:cTn id="21" presetID="20" presetClass="exit" presetSubtype="0" fill="hold" grpId="1" nodeType="withEffect">
                                  <p:stCondLst>
                                    <p:cond delay="0"/>
                                  </p:stCondLst>
                                  <p:childTnLst>
                                    <p:animEffect transition="out" filter="wedge">
                                      <p:cBhvr>
                                        <p:cTn id="22" dur="1000"/>
                                        <p:tgtEl>
                                          <p:spTgt spid="6"/>
                                        </p:tgtEl>
                                      </p:cBhvr>
                                    </p:animEffect>
                                    <p:set>
                                      <p:cBhvr>
                                        <p:cTn id="23" dur="1" fill="hold">
                                          <p:stCondLst>
                                            <p:cond delay="999"/>
                                          </p:stCondLst>
                                        </p:cTn>
                                        <p:tgtEl>
                                          <p:spTgt spid="6"/>
                                        </p:tgtEl>
                                        <p:attrNameLst>
                                          <p:attrName>style.visibility</p:attrName>
                                        </p:attrNameLst>
                                      </p:cBhvr>
                                      <p:to>
                                        <p:strVal val="hidden"/>
                                      </p:to>
                                    </p:set>
                                  </p:childTnLst>
                                </p:cTn>
                              </p:par>
                              <p:par>
                                <p:cTn id="24" presetID="20" presetClass="exit" presetSubtype="0" fill="hold" grpId="1" nodeType="withEffect">
                                  <p:stCondLst>
                                    <p:cond delay="0"/>
                                  </p:stCondLst>
                                  <p:childTnLst>
                                    <p:animEffect transition="out" filter="wedge">
                                      <p:cBhvr>
                                        <p:cTn id="25" dur="1000"/>
                                        <p:tgtEl>
                                          <p:spTgt spid="5"/>
                                        </p:tgtEl>
                                      </p:cBhvr>
                                    </p:animEffect>
                                    <p:set>
                                      <p:cBhvr>
                                        <p:cTn id="26" dur="1" fill="hold">
                                          <p:stCondLst>
                                            <p:cond delay="999"/>
                                          </p:stCondLst>
                                        </p:cTn>
                                        <p:tgtEl>
                                          <p:spTgt spid="5"/>
                                        </p:tgtEl>
                                        <p:attrNameLst>
                                          <p:attrName>style.visibility</p:attrName>
                                        </p:attrNameLst>
                                      </p:cBhvr>
                                      <p:to>
                                        <p:strVal val="hidden"/>
                                      </p:to>
                                    </p:set>
                                  </p:childTnLst>
                                </p:cTn>
                              </p:par>
                              <p:par>
                                <p:cTn id="27" presetID="21" presetClass="entr" presetSubtype="1"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1)">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8"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A070B27B-51FB-4845-8F73-C51E32A07374}"/>
              </a:ext>
            </a:extLst>
          </p:cNvPr>
          <p:cNvSpPr/>
          <p:nvPr/>
        </p:nvSpPr>
        <p:spPr>
          <a:xfrm>
            <a:off x="64315" y="554446"/>
            <a:ext cx="12063369" cy="2044342"/>
          </a:xfrm>
          <a:prstGeom prst="rect">
            <a:avLst/>
          </a:prstGeom>
        </p:spPr>
        <p:txBody>
          <a:bodyPr wrap="square">
            <a:spAutoFit/>
          </a:bodyPr>
          <a:lstStyle/>
          <a:p>
            <a:pPr algn="just">
              <a:lnSpc>
                <a:spcPct val="107000"/>
              </a:lnSpc>
              <a:spcAft>
                <a:spcPts val="0"/>
              </a:spcAft>
            </a:pPr>
            <a:r>
              <a:rPr lang="es-MX" sz="20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Son temáticas de relevancia social que pueden abordarse en varios campos formativos con contenidos específicos de cada grado, nivel y modalidad. Forman estructura curricular de carácter transversal para desarrollar educación que coloca en el centro de los procesos educativos a la comunidad-territorio, con un principio pedagógico basado en la elaboración de proyectos dirigidos a la justicia social y la solidaridad con el entorno y no a educación individualista basada en competencias para formar capital humano. </a:t>
            </a:r>
          </a:p>
        </p:txBody>
      </p:sp>
      <p:sp>
        <p:nvSpPr>
          <p:cNvPr id="6" name="CuadroTexto 5">
            <a:extLst>
              <a:ext uri="{FF2B5EF4-FFF2-40B4-BE49-F238E27FC236}">
                <a16:creationId xmlns:a16="http://schemas.microsoft.com/office/drawing/2014/main" id="{BBB2E9C3-D4EC-4B90-877B-6235367CC52F}"/>
              </a:ext>
            </a:extLst>
          </p:cNvPr>
          <p:cNvSpPr txBox="1"/>
          <p:nvPr/>
        </p:nvSpPr>
        <p:spPr>
          <a:xfrm>
            <a:off x="92279" y="58723"/>
            <a:ext cx="11895589" cy="400110"/>
          </a:xfrm>
          <a:prstGeom prst="rect">
            <a:avLst/>
          </a:prstGeom>
          <a:solidFill>
            <a:srgbClr val="00B0F0"/>
          </a:solidFill>
          <a:ln w="28575">
            <a:solidFill>
              <a:schemeClr val="tx1"/>
            </a:solidFill>
          </a:ln>
        </p:spPr>
        <p:txBody>
          <a:bodyPr wrap="square" rtlCol="0">
            <a:spAutoFit/>
          </a:bodyPr>
          <a:lstStyle/>
          <a:p>
            <a:pPr algn="ctr"/>
            <a:r>
              <a:rPr lang="es-MX" sz="2000" b="1" i="1" dirty="0">
                <a:solidFill>
                  <a:schemeClr val="bg1"/>
                </a:solidFill>
                <a:latin typeface="Arial" panose="020B0604020202020204" pitchFamily="34" charset="0"/>
                <a:cs typeface="Arial" panose="020B0604020202020204" pitchFamily="34" charset="0"/>
              </a:rPr>
              <a:t>EJES ARTICULADORES</a:t>
            </a:r>
          </a:p>
        </p:txBody>
      </p:sp>
      <p:sp>
        <p:nvSpPr>
          <p:cNvPr id="7" name="Rectángulo 6">
            <a:extLst>
              <a:ext uri="{FF2B5EF4-FFF2-40B4-BE49-F238E27FC236}">
                <a16:creationId xmlns:a16="http://schemas.microsoft.com/office/drawing/2014/main" id="{594F5A46-93B1-440D-A3C9-09A2C44B111E}"/>
              </a:ext>
            </a:extLst>
          </p:cNvPr>
          <p:cNvSpPr/>
          <p:nvPr/>
        </p:nvSpPr>
        <p:spPr>
          <a:xfrm>
            <a:off x="139818" y="2985184"/>
            <a:ext cx="12052182" cy="3690947"/>
          </a:xfrm>
          <a:prstGeom prst="rect">
            <a:avLst/>
          </a:prstGeom>
        </p:spPr>
        <p:txBody>
          <a:bodyPr wrap="square">
            <a:spAutoFit/>
          </a:bodyPr>
          <a:lstStyle/>
          <a:p>
            <a:pPr marL="342900" lvl="0" indent="-342900" algn="just">
              <a:lnSpc>
                <a:spcPct val="107000"/>
              </a:lnSpc>
              <a:spcAft>
                <a:spcPts val="0"/>
              </a:spcAft>
              <a:buFont typeface="Symbol" panose="05050102010706020507" pitchFamily="18" charset="2"/>
              <a:buChar char=""/>
            </a:pPr>
            <a:r>
              <a:rPr lang="es-MX" sz="20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Los campos formativos incorporarán en sus enfoques y contenidos uno o más de estos ejes, de acuerdo con la etapa de desarrollo de las NNA y, sobre todo, con la realidad en la que viven. </a:t>
            </a:r>
          </a:p>
          <a:p>
            <a:pPr marL="342900" lvl="0" indent="-342900" algn="just">
              <a:lnSpc>
                <a:spcPct val="107000"/>
              </a:lnSpc>
              <a:spcAft>
                <a:spcPts val="0"/>
              </a:spcAft>
              <a:buFont typeface="Symbol" panose="05050102010706020507" pitchFamily="18" charset="2"/>
              <a:buChar char=""/>
            </a:pPr>
            <a:r>
              <a:rPr lang="es-MX" sz="20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La pertinencia de trabajar uno u otro eje lo deciden los maestros de acuerdo con sus saberes y experiencias de modo que lo propuesto en el currículo sea un referente para magisterio y estudiantes. </a:t>
            </a:r>
          </a:p>
          <a:p>
            <a:pPr marL="342900" lvl="0" indent="-342900" algn="just">
              <a:lnSpc>
                <a:spcPct val="107000"/>
              </a:lnSpc>
              <a:spcAft>
                <a:spcPts val="0"/>
              </a:spcAft>
              <a:buFont typeface="Symbol" panose="05050102010706020507" pitchFamily="18" charset="2"/>
              <a:buChar char=""/>
            </a:pPr>
            <a:r>
              <a:rPr lang="es-MX" sz="20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Se establece relación directa entre planeación y evaluación de los aprendizajes con los ejes transversales y los contenidos de manera que haya coherencia en todo el proceso de E-A </a:t>
            </a:r>
          </a:p>
          <a:p>
            <a:pPr marL="342900" lvl="0" indent="-342900" algn="just">
              <a:lnSpc>
                <a:spcPct val="107000"/>
              </a:lnSpc>
              <a:spcAft>
                <a:spcPts val="0"/>
              </a:spcAft>
              <a:buFont typeface="Symbol" panose="05050102010706020507" pitchFamily="18" charset="2"/>
              <a:buChar char=""/>
            </a:pPr>
            <a:r>
              <a:rPr lang="es-MX" sz="20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Existe una correspondencia entre el proceso de E-A y los libros de texto, de modo que reflejan la incorporación de estos ejes transversales en la formación de las NNA. </a:t>
            </a:r>
          </a:p>
          <a:p>
            <a:pPr marL="342900" lvl="0" indent="-342900" algn="just">
              <a:lnSpc>
                <a:spcPct val="107000"/>
              </a:lnSpc>
              <a:spcAft>
                <a:spcPts val="0"/>
              </a:spcAft>
              <a:buFont typeface="Symbol" panose="05050102010706020507" pitchFamily="18" charset="2"/>
              <a:buChar char=""/>
            </a:pPr>
            <a:r>
              <a:rPr lang="es-MX" sz="20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Los ejes representan perspectiva ética para aproximarse a los contenidos del programa evitando que las desigualdades y exclusiones se reproduzcan. </a:t>
            </a:r>
          </a:p>
        </p:txBody>
      </p:sp>
    </p:spTree>
    <p:extLst>
      <p:ext uri="{BB962C8B-B14F-4D97-AF65-F5344CB8AC3E}">
        <p14:creationId xmlns:p14="http://schemas.microsoft.com/office/powerpoint/2010/main" val="876977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2000"/>
                                        <p:tgtEl>
                                          <p:spTgt spid="7"/>
                                        </p:tgtEl>
                                      </p:cBhvr>
                                    </p:animEffect>
                                  </p:childTnLst>
                                </p:cTn>
                              </p:par>
                              <p:par>
                                <p:cTn id="17" presetID="3" presetClass="exit" presetSubtype="5" fill="hold" grpId="1" nodeType="withEffect">
                                  <p:stCondLst>
                                    <p:cond delay="0"/>
                                  </p:stCondLst>
                                  <p:childTnLst>
                                    <p:animEffect transition="out" filter="blinds(vertical)">
                                      <p:cBhvr>
                                        <p:cTn id="18" dur="1000"/>
                                        <p:tgtEl>
                                          <p:spTgt spid="4"/>
                                        </p:tgtEl>
                                      </p:cBhvr>
                                    </p:animEffect>
                                    <p:set>
                                      <p:cBhvr>
                                        <p:cTn id="19"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5543016-001B-40D5-85B7-81E2A3037137}"/>
              </a:ext>
            </a:extLst>
          </p:cNvPr>
          <p:cNvSpPr txBox="1"/>
          <p:nvPr/>
        </p:nvSpPr>
        <p:spPr>
          <a:xfrm>
            <a:off x="92279" y="58723"/>
            <a:ext cx="11895589" cy="400110"/>
          </a:xfrm>
          <a:prstGeom prst="rect">
            <a:avLst/>
          </a:prstGeom>
          <a:solidFill>
            <a:srgbClr val="00B0F0"/>
          </a:solidFill>
          <a:ln w="28575">
            <a:solidFill>
              <a:schemeClr val="tx1"/>
            </a:solidFill>
          </a:ln>
        </p:spPr>
        <p:txBody>
          <a:bodyPr wrap="square" rtlCol="0">
            <a:spAutoFit/>
          </a:bodyPr>
          <a:lstStyle/>
          <a:p>
            <a:pPr algn="ctr"/>
            <a:r>
              <a:rPr lang="es-MX" sz="2000" b="1" i="1" dirty="0">
                <a:solidFill>
                  <a:schemeClr val="bg1"/>
                </a:solidFill>
                <a:latin typeface="Arial" panose="020B0604020202020204" pitchFamily="34" charset="0"/>
                <a:cs typeface="Arial" panose="020B0604020202020204" pitchFamily="34" charset="0"/>
              </a:rPr>
              <a:t>1.- INCLUSIÓN</a:t>
            </a:r>
          </a:p>
        </p:txBody>
      </p:sp>
      <p:sp>
        <p:nvSpPr>
          <p:cNvPr id="6" name="Rectángulo 5">
            <a:extLst>
              <a:ext uri="{FF2B5EF4-FFF2-40B4-BE49-F238E27FC236}">
                <a16:creationId xmlns:a16="http://schemas.microsoft.com/office/drawing/2014/main" id="{45EF0231-0F35-4BE7-8BB8-A53B9CEFBD51}"/>
              </a:ext>
            </a:extLst>
          </p:cNvPr>
          <p:cNvSpPr/>
          <p:nvPr/>
        </p:nvSpPr>
        <p:spPr>
          <a:xfrm>
            <a:off x="67112" y="508322"/>
            <a:ext cx="12018627" cy="2554545"/>
          </a:xfrm>
          <a:prstGeom prst="rect">
            <a:avLst/>
          </a:prstGeom>
        </p:spPr>
        <p:txBody>
          <a:bodyPr wrap="square">
            <a:spAutoFit/>
          </a:bodyPr>
          <a:lstStyle/>
          <a:p>
            <a:r>
              <a:rPr lang="es-MX" sz="2000" b="1" dirty="0">
                <a:solidFill>
                  <a:srgbClr val="66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Priorizará durante toda la educación básica: </a:t>
            </a:r>
          </a:p>
          <a:p>
            <a:pPr marL="342900" lvl="0" indent="-342900">
              <a:buFont typeface="Wingdings" panose="05000000000000000000" pitchFamily="2" charset="2"/>
              <a:buChar char="q"/>
            </a:pPr>
            <a:r>
              <a:rPr lang="es-MX" sz="2000" b="1" i="1" u="sng" dirty="0">
                <a:solidFill>
                  <a:srgbClr val="66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vida y la dignidad humana</a:t>
            </a:r>
            <a:r>
              <a:rPr lang="es-MX" sz="2000" b="1" dirty="0">
                <a:solidFill>
                  <a:srgbClr val="66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como valores que fundan los deberes y los derechos sociales. </a:t>
            </a:r>
          </a:p>
          <a:p>
            <a:pPr marL="342900" lvl="0" indent="-342900">
              <a:buFont typeface="Wingdings" panose="05000000000000000000" pitchFamily="2" charset="2"/>
              <a:buChar char="q"/>
            </a:pPr>
            <a:r>
              <a:rPr lang="es-MX" sz="2000" b="1" dirty="0">
                <a:solidFill>
                  <a:srgbClr val="66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Una </a:t>
            </a:r>
            <a:r>
              <a:rPr lang="es-MX" sz="2000" b="1" i="1" u="sng" dirty="0">
                <a:solidFill>
                  <a:srgbClr val="66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educación intercultural basada en la cooperación, la solidaridad y la reciprocidad</a:t>
            </a:r>
            <a:r>
              <a:rPr lang="es-MX" sz="2000" b="1" dirty="0">
                <a:solidFill>
                  <a:srgbClr val="66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igual de válidas que el conocimiento científico y humanístico tradicional. </a:t>
            </a:r>
          </a:p>
          <a:p>
            <a:pPr marL="342900" lvl="0" indent="-342900">
              <a:buFont typeface="Wingdings" panose="05000000000000000000" pitchFamily="2" charset="2"/>
              <a:buChar char="q"/>
            </a:pPr>
            <a:r>
              <a:rPr lang="es-MX" sz="2000" b="1" dirty="0">
                <a:solidFill>
                  <a:srgbClr val="66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 </a:t>
            </a:r>
            <a:r>
              <a:rPr lang="es-MX" sz="2000" b="1" i="1" u="sng" dirty="0">
                <a:solidFill>
                  <a:srgbClr val="66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formación de ciudadanos para una democracia participativa, deliberativa e intercultural</a:t>
            </a:r>
            <a:r>
              <a:rPr lang="es-MX" sz="2000" b="1" dirty="0">
                <a:solidFill>
                  <a:srgbClr val="66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con plena conciencia de la biodiversidad y su relación con las sociedades humanas. </a:t>
            </a:r>
          </a:p>
          <a:p>
            <a:pPr marL="342900" lvl="0" indent="-342900">
              <a:buFont typeface="Wingdings" panose="05000000000000000000" pitchFamily="2" charset="2"/>
              <a:buChar char="q"/>
            </a:pPr>
            <a:r>
              <a:rPr lang="es-MX" sz="2000" b="1" dirty="0">
                <a:solidFill>
                  <a:srgbClr val="66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 </a:t>
            </a:r>
            <a:r>
              <a:rPr lang="es-MX" sz="20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concepto </a:t>
            </a:r>
            <a:r>
              <a:rPr lang="es-MX" sz="2000" b="1" i="1" u="sng"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decolonialidad</a:t>
            </a:r>
            <a:r>
              <a:rPr lang="es-MX" sz="2000" b="1" u="sng"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r>
              <a:rPr lang="es-MX" sz="20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en lugar de </a:t>
            </a:r>
            <a:r>
              <a:rPr lang="es-MX" sz="2000" b="1" i="1" u="sng" dirty="0">
                <a:solidFill>
                  <a:srgbClr val="9900CC"/>
                </a:solidFill>
                <a:latin typeface="Arial" panose="020B0604020202020204" pitchFamily="34" charset="0"/>
                <a:cs typeface="Arial" panose="020B0604020202020204" pitchFamily="34" charset="0"/>
              </a:rPr>
              <a:t>descolonialidad</a:t>
            </a:r>
            <a:r>
              <a:rPr lang="es-MX" sz="2000" dirty="0"/>
              <a:t>,</a:t>
            </a:r>
            <a:r>
              <a:rPr lang="es-MX" sz="20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porque persigue la construcción y la creación de nuevas subjetividades, no librarse de ser colonia.</a:t>
            </a:r>
            <a:endParaRPr lang="es-MX" sz="2000" b="1" dirty="0">
              <a:solidFill>
                <a:srgbClr val="66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7224610F-5D22-49A4-866A-818DEAA7CA48}"/>
              </a:ext>
            </a:extLst>
          </p:cNvPr>
          <p:cNvSpPr txBox="1"/>
          <p:nvPr/>
        </p:nvSpPr>
        <p:spPr>
          <a:xfrm>
            <a:off x="92278" y="3088495"/>
            <a:ext cx="11895589" cy="400110"/>
          </a:xfrm>
          <a:prstGeom prst="rect">
            <a:avLst/>
          </a:prstGeom>
          <a:solidFill>
            <a:srgbClr val="00B0F0"/>
          </a:solidFill>
          <a:ln w="28575">
            <a:solidFill>
              <a:schemeClr val="tx1"/>
            </a:solidFill>
          </a:ln>
        </p:spPr>
        <p:txBody>
          <a:bodyPr wrap="square" rtlCol="0">
            <a:spAutoFit/>
          </a:bodyPr>
          <a:lstStyle/>
          <a:p>
            <a:pPr algn="ctr"/>
            <a:r>
              <a:rPr lang="es-MX" sz="2000" b="1" i="1" dirty="0">
                <a:solidFill>
                  <a:schemeClr val="bg1"/>
                </a:solidFill>
                <a:latin typeface="Arial" panose="020B0604020202020204" pitchFamily="34" charset="0"/>
                <a:cs typeface="Arial" panose="020B0604020202020204" pitchFamily="34" charset="0"/>
              </a:rPr>
              <a:t>2.- PENSAMIENTO CRÍTICO</a:t>
            </a:r>
          </a:p>
        </p:txBody>
      </p:sp>
      <p:sp>
        <p:nvSpPr>
          <p:cNvPr id="2" name="Rectángulo 1">
            <a:extLst>
              <a:ext uri="{FF2B5EF4-FFF2-40B4-BE49-F238E27FC236}">
                <a16:creationId xmlns:a16="http://schemas.microsoft.com/office/drawing/2014/main" id="{036A61F1-5BFF-4502-BA3A-A7278CDEC36D}"/>
              </a:ext>
            </a:extLst>
          </p:cNvPr>
          <p:cNvSpPr/>
          <p:nvPr/>
        </p:nvSpPr>
        <p:spPr>
          <a:xfrm>
            <a:off x="72705" y="5188757"/>
            <a:ext cx="12018626" cy="1631216"/>
          </a:xfrm>
          <a:prstGeom prst="rect">
            <a:avLst/>
          </a:prstGeom>
        </p:spPr>
        <p:txBody>
          <a:bodyPr wrap="square">
            <a:spAutoFit/>
          </a:bodyPr>
          <a:lstStyle/>
          <a:p>
            <a:pPr algn="just">
              <a:spcAft>
                <a:spcPts val="0"/>
              </a:spcAft>
            </a:pPr>
            <a:r>
              <a:rPr lang="es-MX" sz="20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Montserrat" panose="00000500000000000000" pitchFamily="2" charset="0"/>
              </a:rPr>
              <a:t>Educar desde perspectiva de pensamiento crítico implica un proceso amplio de formación dirigida a la justicia social, donde saberes y conocimientos de los estudiantes son movilizados para plantear preguntas, elaborar proyectos y desarrollar una conciencia crítica de cómo las dimensiones interdependientes de la vida de las personas responden a fenómenos históricos y estructurales que le impactan directa o indirectamente en su vida familiar, escolar y comunitaria. </a:t>
            </a:r>
            <a:endParaRPr lang="es-MX" sz="2000" b="1" dirty="0">
              <a:solidFill>
                <a:srgbClr val="660066"/>
              </a:solidFill>
              <a:effectLst>
                <a:outerShdw blurRad="38100" dist="38100" dir="2700000" algn="tl">
                  <a:srgbClr val="000000">
                    <a:alpha val="43137"/>
                  </a:srgbClr>
                </a:outerShdw>
              </a:effectLst>
              <a:latin typeface="Montserrat" panose="00000500000000000000" pitchFamily="2" charset="0"/>
              <a:ea typeface="Calibri" panose="020F0502020204030204" pitchFamily="34" charset="0"/>
              <a:cs typeface="Montserrat" panose="00000500000000000000" pitchFamily="2" charset="0"/>
            </a:endParaRPr>
          </a:p>
        </p:txBody>
      </p:sp>
      <p:sp>
        <p:nvSpPr>
          <p:cNvPr id="9" name="Rectángulo 8">
            <a:extLst>
              <a:ext uri="{FF2B5EF4-FFF2-40B4-BE49-F238E27FC236}">
                <a16:creationId xmlns:a16="http://schemas.microsoft.com/office/drawing/2014/main" id="{A8690EE7-ACE5-4209-8979-AC4FCC0CAF25}"/>
              </a:ext>
            </a:extLst>
          </p:cNvPr>
          <p:cNvSpPr/>
          <p:nvPr/>
        </p:nvSpPr>
        <p:spPr>
          <a:xfrm>
            <a:off x="30760" y="3491437"/>
            <a:ext cx="12004646" cy="1715021"/>
          </a:xfrm>
          <a:prstGeom prst="rect">
            <a:avLst/>
          </a:prstGeom>
        </p:spPr>
        <p:txBody>
          <a:bodyPr wrap="square">
            <a:spAutoFit/>
          </a:bodyPr>
          <a:lstStyle/>
          <a:p>
            <a:pPr algn="just">
              <a:lnSpc>
                <a:spcPct val="107000"/>
              </a:lnSpc>
              <a:spcAft>
                <a:spcPts val="0"/>
              </a:spcAft>
            </a:pPr>
            <a:r>
              <a:rPr lang="es-MX" sz="20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Desarrollar capacidades de construcción de pensamiento propio, empleo de lenguajes, uso de razones para opinar, desarrollo de razonamientos fundamentados, sensibilidad a condiciones de contexto, desarrollo de la curiosidad, búsqueda, selección, organización y presentación, valorar críticamente, reconocer la necesidad de comprender la realidad del otro, comparar situaciones análogas y leer de manera crítica.</a:t>
            </a:r>
          </a:p>
        </p:txBody>
      </p:sp>
    </p:spTree>
    <p:extLst>
      <p:ext uri="{BB962C8B-B14F-4D97-AF65-F5344CB8AC3E}">
        <p14:creationId xmlns:p14="http://schemas.microsoft.com/office/powerpoint/2010/main" val="60296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par>
                                <p:cTn id="17" presetID="20" presetClass="exit" presetSubtype="0" fill="hold" grpId="1" nodeType="withEffect">
                                  <p:stCondLst>
                                    <p:cond delay="0"/>
                                  </p:stCondLst>
                                  <p:childTnLst>
                                    <p:animEffect transition="out" filter="wedge">
                                      <p:cBhvr>
                                        <p:cTn id="18" dur="1000"/>
                                        <p:tgtEl>
                                          <p:spTgt spid="3"/>
                                        </p:tgtEl>
                                      </p:cBhvr>
                                    </p:animEffect>
                                    <p:set>
                                      <p:cBhvr>
                                        <p:cTn id="19" dur="1" fill="hold">
                                          <p:stCondLst>
                                            <p:cond delay="999"/>
                                          </p:stCondLst>
                                        </p:cTn>
                                        <p:tgtEl>
                                          <p:spTgt spid="3"/>
                                        </p:tgtEl>
                                        <p:attrNameLst>
                                          <p:attrName>style.visibility</p:attrName>
                                        </p:attrNameLst>
                                      </p:cBhvr>
                                      <p:to>
                                        <p:strVal val="hidden"/>
                                      </p:to>
                                    </p:set>
                                  </p:childTnLst>
                                </p:cTn>
                              </p:par>
                              <p:par>
                                <p:cTn id="20" presetID="3" presetClass="exit" presetSubtype="5" fill="hold" grpId="1" nodeType="withEffect">
                                  <p:stCondLst>
                                    <p:cond delay="0"/>
                                  </p:stCondLst>
                                  <p:childTnLst>
                                    <p:animEffect transition="out" filter="blinds(vertical)">
                                      <p:cBhvr>
                                        <p:cTn id="21" dur="1000"/>
                                        <p:tgtEl>
                                          <p:spTgt spid="6"/>
                                        </p:tgtEl>
                                      </p:cBhvr>
                                    </p:animEffect>
                                    <p:set>
                                      <p:cBhvr>
                                        <p:cTn id="22" dur="1" fill="hold">
                                          <p:stCondLst>
                                            <p:cond delay="999"/>
                                          </p:stCondLst>
                                        </p:cTn>
                                        <p:tgtEl>
                                          <p:spTgt spid="6"/>
                                        </p:tgtEl>
                                        <p:attrNameLst>
                                          <p:attrName>style.visibility</p:attrName>
                                        </p:attrNameLst>
                                      </p:cBhvr>
                                      <p:to>
                                        <p:strVal val="hidden"/>
                                      </p:to>
                                    </p:se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2000"/>
                                        <p:tgtEl>
                                          <p:spTgt spid="2"/>
                                        </p:tgtEl>
                                      </p:cBhvr>
                                    </p:animEffect>
                                  </p:childTnLst>
                                </p:cTn>
                              </p:par>
                              <p:par>
                                <p:cTn id="32" presetID="3" presetClass="exit" presetSubtype="5" fill="hold" grpId="1" nodeType="withEffect">
                                  <p:stCondLst>
                                    <p:cond delay="0"/>
                                  </p:stCondLst>
                                  <p:childTnLst>
                                    <p:animEffect transition="out" filter="blinds(vertical)">
                                      <p:cBhvr>
                                        <p:cTn id="33" dur="1000"/>
                                        <p:tgtEl>
                                          <p:spTgt spid="9"/>
                                        </p:tgtEl>
                                      </p:cBhvr>
                                    </p:animEffect>
                                    <p:set>
                                      <p:cBhvr>
                                        <p:cTn id="34"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p:bldP spid="6" grpId="1"/>
      <p:bldP spid="7" grpId="0" animBg="1"/>
      <p:bldP spid="2" grpId="0"/>
      <p:bldP spid="9" grpId="0"/>
      <p:bldP spid="9"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B73EDC15-4A85-48A7-BC19-581DAD4C8E09}"/>
              </a:ext>
            </a:extLst>
          </p:cNvPr>
          <p:cNvSpPr txBox="1"/>
          <p:nvPr/>
        </p:nvSpPr>
        <p:spPr>
          <a:xfrm>
            <a:off x="116767" y="68458"/>
            <a:ext cx="11895589" cy="400110"/>
          </a:xfrm>
          <a:prstGeom prst="rect">
            <a:avLst/>
          </a:prstGeom>
          <a:solidFill>
            <a:srgbClr val="00B0F0"/>
          </a:solidFill>
          <a:ln w="28575">
            <a:solidFill>
              <a:schemeClr val="tx1"/>
            </a:solidFill>
          </a:ln>
        </p:spPr>
        <p:txBody>
          <a:bodyPr wrap="square" rtlCol="0">
            <a:spAutoFit/>
          </a:bodyPr>
          <a:lstStyle/>
          <a:p>
            <a:pPr algn="ctr"/>
            <a:r>
              <a:rPr lang="es-MX" sz="2000" b="1" i="1" dirty="0">
                <a:solidFill>
                  <a:schemeClr val="bg1"/>
                </a:solidFill>
                <a:latin typeface="Arial" panose="020B0604020202020204" pitchFamily="34" charset="0"/>
                <a:cs typeface="Arial" panose="020B0604020202020204" pitchFamily="34" charset="0"/>
              </a:rPr>
              <a:t>3.- INTERCULTURALIDAD CRÍTICA</a:t>
            </a:r>
          </a:p>
        </p:txBody>
      </p:sp>
      <p:sp>
        <p:nvSpPr>
          <p:cNvPr id="5" name="Rectángulo 4">
            <a:extLst>
              <a:ext uri="{FF2B5EF4-FFF2-40B4-BE49-F238E27FC236}">
                <a16:creationId xmlns:a16="http://schemas.microsoft.com/office/drawing/2014/main" id="{EF71BC3E-4CDD-4A46-9C2E-8923FB699FDA}"/>
              </a:ext>
            </a:extLst>
          </p:cNvPr>
          <p:cNvSpPr/>
          <p:nvPr/>
        </p:nvSpPr>
        <p:spPr>
          <a:xfrm>
            <a:off x="67112" y="479789"/>
            <a:ext cx="12016510" cy="2862322"/>
          </a:xfrm>
          <a:prstGeom prst="rect">
            <a:avLst/>
          </a:prstGeom>
        </p:spPr>
        <p:txBody>
          <a:bodyPr wrap="square">
            <a:spAutoFit/>
          </a:bodyPr>
          <a:lstStyle/>
          <a:p>
            <a:r>
              <a:rPr lang="es-MX" sz="20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Porque las relaciones de género, etnia, clase, sexo, territorio, cultura y lengua en los espacios escolares han creado relaciones de poder con desigualdades, surge política educativa que busca reconocimiento y respeto de todas las culturas, el derecho a una ciudadanía diferenciada y a la igualdad de oportunidades, en un marco de coexistencia y convivencia para desarrollar subjetividades sensibles capaces de indignarse ante violación de derechos, que puedan establecer diálogo de saberes con otras culturas cimentado en valores y reconocimiento para construir proyectos de servicio e intercambio entre escuela y comunidad. </a:t>
            </a:r>
            <a:r>
              <a:rPr lang="es-MX" sz="2000" b="1" dirty="0">
                <a:solidFill>
                  <a:srgbClr val="66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Aprender a desarrollar un diálogo con la naturaleza que derive en la construcción de una ética y normas de cuidado de sí mismo y del medio ambiente </a:t>
            </a:r>
            <a:endParaRPr lang="es-MX" sz="20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11" name="CuadroTexto 10">
            <a:extLst>
              <a:ext uri="{FF2B5EF4-FFF2-40B4-BE49-F238E27FC236}">
                <a16:creationId xmlns:a16="http://schemas.microsoft.com/office/drawing/2014/main" id="{072BE68A-337A-4A77-83FE-D1D489090A5F}"/>
              </a:ext>
            </a:extLst>
          </p:cNvPr>
          <p:cNvSpPr txBox="1"/>
          <p:nvPr/>
        </p:nvSpPr>
        <p:spPr>
          <a:xfrm>
            <a:off x="116766" y="3314847"/>
            <a:ext cx="11895589" cy="400110"/>
          </a:xfrm>
          <a:prstGeom prst="rect">
            <a:avLst/>
          </a:prstGeom>
          <a:solidFill>
            <a:srgbClr val="00B0F0"/>
          </a:solidFill>
          <a:ln w="28575">
            <a:solidFill>
              <a:schemeClr val="tx1"/>
            </a:solidFill>
          </a:ln>
        </p:spPr>
        <p:txBody>
          <a:bodyPr wrap="square" rtlCol="0">
            <a:spAutoFit/>
          </a:bodyPr>
          <a:lstStyle/>
          <a:p>
            <a:pPr algn="ctr"/>
            <a:r>
              <a:rPr lang="es-MX" sz="2000" b="1" i="1" dirty="0">
                <a:solidFill>
                  <a:schemeClr val="bg1"/>
                </a:solidFill>
                <a:latin typeface="Arial" panose="020B0604020202020204" pitchFamily="34" charset="0"/>
                <a:cs typeface="Arial" panose="020B0604020202020204" pitchFamily="34" charset="0"/>
              </a:rPr>
              <a:t>4.- Igualdad de Género</a:t>
            </a:r>
          </a:p>
        </p:txBody>
      </p:sp>
      <p:sp>
        <p:nvSpPr>
          <p:cNvPr id="9" name="Rectángulo 8">
            <a:extLst>
              <a:ext uri="{FF2B5EF4-FFF2-40B4-BE49-F238E27FC236}">
                <a16:creationId xmlns:a16="http://schemas.microsoft.com/office/drawing/2014/main" id="{0FD43044-CDA4-44D2-B5B6-11FFF4FD5A1C}"/>
              </a:ext>
            </a:extLst>
          </p:cNvPr>
          <p:cNvSpPr/>
          <p:nvPr/>
        </p:nvSpPr>
        <p:spPr>
          <a:xfrm>
            <a:off x="29360" y="3817840"/>
            <a:ext cx="12133277" cy="734368"/>
          </a:xfrm>
          <a:prstGeom prst="rect">
            <a:avLst/>
          </a:prstGeom>
        </p:spPr>
        <p:txBody>
          <a:bodyPr wrap="square">
            <a:spAutoFit/>
          </a:bodyPr>
          <a:lstStyle/>
          <a:p>
            <a:pPr algn="just">
              <a:lnSpc>
                <a:spcPct val="107000"/>
              </a:lnSpc>
              <a:spcAft>
                <a:spcPts val="0"/>
              </a:spcAft>
            </a:pPr>
            <a:r>
              <a:rPr lang="es-MX" sz="20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Visibilizar intereses, necesidades y prioridades de las niñas del mismo modo que se considera los de los niños, a partir de la diversidad de los grupos de mujeres y hombres en la sociedad. </a:t>
            </a:r>
            <a:endParaRPr lang="es-MX" sz="2000" b="1" dirty="0">
              <a:solidFill>
                <a:srgbClr val="6600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ángulo 12">
            <a:extLst>
              <a:ext uri="{FF2B5EF4-FFF2-40B4-BE49-F238E27FC236}">
                <a16:creationId xmlns:a16="http://schemas.microsoft.com/office/drawing/2014/main" id="{5B4DCD9A-7F93-4620-98CB-17AD26B06127}"/>
              </a:ext>
            </a:extLst>
          </p:cNvPr>
          <p:cNvSpPr/>
          <p:nvPr/>
        </p:nvSpPr>
        <p:spPr>
          <a:xfrm>
            <a:off x="71305" y="4686432"/>
            <a:ext cx="12074554" cy="2044342"/>
          </a:xfrm>
          <a:prstGeom prst="rect">
            <a:avLst/>
          </a:prstGeom>
        </p:spPr>
        <p:txBody>
          <a:bodyPr wrap="square">
            <a:spAutoFit/>
          </a:bodyPr>
          <a:lstStyle/>
          <a:p>
            <a:pPr algn="just">
              <a:lnSpc>
                <a:spcPct val="107000"/>
              </a:lnSpc>
              <a:spcAft>
                <a:spcPts val="0"/>
              </a:spcAft>
            </a:pPr>
            <a:r>
              <a:rPr lang="es-MX" sz="20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Un perfil de egreso para promover igualdad entre mujeres y hombres a través de E-A con perspectiva de género; analizar críticamente los saberes y prácticas escolares que promueven discriminación y violencia contra las mujeres; construir espacios de convivencia respetuosa; fomentar participación activa y liderazgo de niñas y adolescentes en todas las áreas del conocimiento, Cuestionar las bases patriarcales del conocimiento instrumental moderno; Replantear contenidos donde prevalecen paradigmas discriminatorios y usar lenguaje incluyente</a:t>
            </a:r>
            <a:endParaRPr lang="es-MX" sz="2000" b="1" dirty="0">
              <a:solidFill>
                <a:srgbClr val="66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098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in)">
                                      <p:cBhvr>
                                        <p:cTn id="16" dur="2000"/>
                                        <p:tgtEl>
                                          <p:spTgt spid="11"/>
                                        </p:tgtEl>
                                      </p:cBhvr>
                                    </p:animEffect>
                                  </p:childTnLst>
                                </p:cTn>
                              </p:par>
                              <p:par>
                                <p:cTn id="17" presetID="20" presetClass="exit" presetSubtype="0" fill="hold" grpId="1" nodeType="withEffect">
                                  <p:stCondLst>
                                    <p:cond delay="0"/>
                                  </p:stCondLst>
                                  <p:childTnLst>
                                    <p:animEffect transition="out" filter="wedge">
                                      <p:cBhvr>
                                        <p:cTn id="18" dur="1000"/>
                                        <p:tgtEl>
                                          <p:spTgt spid="4"/>
                                        </p:tgtEl>
                                      </p:cBhvr>
                                    </p:animEffect>
                                    <p:set>
                                      <p:cBhvr>
                                        <p:cTn id="19" dur="1" fill="hold">
                                          <p:stCondLst>
                                            <p:cond delay="999"/>
                                          </p:stCondLst>
                                        </p:cTn>
                                        <p:tgtEl>
                                          <p:spTgt spid="4"/>
                                        </p:tgtEl>
                                        <p:attrNameLst>
                                          <p:attrName>style.visibility</p:attrName>
                                        </p:attrNameLst>
                                      </p:cBhvr>
                                      <p:to>
                                        <p:strVal val="hidden"/>
                                      </p:to>
                                    </p:set>
                                  </p:childTnLst>
                                </p:cTn>
                              </p:par>
                              <p:par>
                                <p:cTn id="20" presetID="3" presetClass="exit" presetSubtype="5" fill="hold" grpId="1" nodeType="withEffect">
                                  <p:stCondLst>
                                    <p:cond delay="0"/>
                                  </p:stCondLst>
                                  <p:childTnLst>
                                    <p:animEffect transition="out" filter="blinds(vertical)">
                                      <p:cBhvr>
                                        <p:cTn id="21" dur="1000"/>
                                        <p:tgtEl>
                                          <p:spTgt spid="5"/>
                                        </p:tgtEl>
                                      </p:cBhvr>
                                    </p:animEffect>
                                    <p:set>
                                      <p:cBhvr>
                                        <p:cTn id="22" dur="1" fill="hold">
                                          <p:stCondLst>
                                            <p:cond delay="999"/>
                                          </p:stCondLst>
                                        </p:cTn>
                                        <p:tgtEl>
                                          <p:spTgt spid="5"/>
                                        </p:tgtEl>
                                        <p:attrNameLst>
                                          <p:attrName>style.visibility</p:attrName>
                                        </p:attrNameLst>
                                      </p:cBhvr>
                                      <p:to>
                                        <p:strVal val="hidden"/>
                                      </p:to>
                                    </p:se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5" grpId="1"/>
      <p:bldP spid="11" grpId="0" animBg="1"/>
      <p:bldP spid="9"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29B85487-785A-4C23-8E8D-53BDCBE420E5}"/>
              </a:ext>
            </a:extLst>
          </p:cNvPr>
          <p:cNvSpPr txBox="1"/>
          <p:nvPr/>
        </p:nvSpPr>
        <p:spPr>
          <a:xfrm>
            <a:off x="125833" y="58723"/>
            <a:ext cx="11895589" cy="400110"/>
          </a:xfrm>
          <a:prstGeom prst="rect">
            <a:avLst/>
          </a:prstGeom>
          <a:solidFill>
            <a:srgbClr val="00B0F0"/>
          </a:solidFill>
          <a:ln w="28575">
            <a:solidFill>
              <a:schemeClr val="tx1"/>
            </a:solidFill>
          </a:ln>
        </p:spPr>
        <p:txBody>
          <a:bodyPr wrap="square" rtlCol="0">
            <a:spAutoFit/>
          </a:bodyPr>
          <a:lstStyle/>
          <a:p>
            <a:pPr algn="ctr"/>
            <a:r>
              <a:rPr lang="es-MX" sz="2000" b="1" i="1" dirty="0">
                <a:solidFill>
                  <a:schemeClr val="bg1"/>
                </a:solidFill>
                <a:latin typeface="Arial" panose="020B0604020202020204" pitchFamily="34" charset="0"/>
                <a:cs typeface="Arial" panose="020B0604020202020204" pitchFamily="34" charset="0"/>
              </a:rPr>
              <a:t>5.- Vida Saludable</a:t>
            </a:r>
          </a:p>
        </p:txBody>
      </p:sp>
      <p:sp>
        <p:nvSpPr>
          <p:cNvPr id="5" name="Rectángulo 4">
            <a:extLst>
              <a:ext uri="{FF2B5EF4-FFF2-40B4-BE49-F238E27FC236}">
                <a16:creationId xmlns:a16="http://schemas.microsoft.com/office/drawing/2014/main" id="{62AE65BE-7B07-415E-BDE5-55D34131185C}"/>
              </a:ext>
            </a:extLst>
          </p:cNvPr>
          <p:cNvSpPr/>
          <p:nvPr/>
        </p:nvSpPr>
        <p:spPr>
          <a:xfrm>
            <a:off x="41944" y="454103"/>
            <a:ext cx="12063369" cy="3170099"/>
          </a:xfrm>
          <a:prstGeom prst="rect">
            <a:avLst/>
          </a:prstGeom>
        </p:spPr>
        <p:txBody>
          <a:bodyPr wrap="square">
            <a:spAutoFit/>
          </a:bodyPr>
          <a:lstStyle/>
          <a:p>
            <a:pPr algn="just"/>
            <a:r>
              <a:rPr lang="es-MX" sz="20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Desarrollo de NNA, en ámbito de salud, ha padecido sistema diferenciado y desigual, que funciona de acuerdo a posibilidad económica de las familias fortaleciendo visión individualista, mercantilizada y fragmentada de la salud pública que ha modelado la visión, valores, educación y autocuidado de generaciones respecto a su propia salud planteada como bien de consumo y no como derecho humano. Se propone </a:t>
            </a:r>
            <a:r>
              <a:rPr lang="es-MX" sz="20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Montserrat" panose="00000500000000000000" pitchFamily="2" charset="0"/>
              </a:rPr>
              <a:t>formación progresiva que permita comprender el entramado de relaciones entre el medio ambiente y la dinámica social, económica y cultural de las comunidades, urbanas y rurales; de esta forma, la vida saludable, como eje articulador de educación básica, cobra papel relevante, por una parte, coadyuvando al aprendizaje de formas saludables de cuidado del cuerpo y por otra parte, propiciando formas de relación simbiótica entre la vida comunitaria del ser humano y el entorno natural en el que habita.</a:t>
            </a:r>
            <a:endParaRPr lang="es-MX" sz="2000" b="1" dirty="0">
              <a:solidFill>
                <a:srgbClr val="660066"/>
              </a:solidFill>
              <a:effectLst>
                <a:outerShdw blurRad="38100" dist="38100" dir="2700000" algn="tl">
                  <a:srgbClr val="000000">
                    <a:alpha val="43137"/>
                  </a:srgbClr>
                </a:outerShdw>
              </a:effectLst>
            </a:endParaRPr>
          </a:p>
        </p:txBody>
      </p:sp>
      <p:sp>
        <p:nvSpPr>
          <p:cNvPr id="8" name="CuadroTexto 7">
            <a:extLst>
              <a:ext uri="{FF2B5EF4-FFF2-40B4-BE49-F238E27FC236}">
                <a16:creationId xmlns:a16="http://schemas.microsoft.com/office/drawing/2014/main" id="{6D1EB2C8-E934-4C86-B403-051B8DC0C181}"/>
              </a:ext>
            </a:extLst>
          </p:cNvPr>
          <p:cNvSpPr txBox="1"/>
          <p:nvPr/>
        </p:nvSpPr>
        <p:spPr>
          <a:xfrm>
            <a:off x="86687" y="3557917"/>
            <a:ext cx="11895589" cy="400110"/>
          </a:xfrm>
          <a:prstGeom prst="rect">
            <a:avLst/>
          </a:prstGeom>
          <a:solidFill>
            <a:srgbClr val="00B0F0"/>
          </a:solidFill>
          <a:ln w="28575">
            <a:solidFill>
              <a:schemeClr val="tx1"/>
            </a:solidFill>
          </a:ln>
        </p:spPr>
        <p:txBody>
          <a:bodyPr wrap="square" rtlCol="0">
            <a:spAutoFit/>
          </a:bodyPr>
          <a:lstStyle/>
          <a:p>
            <a:pPr algn="ctr"/>
            <a:r>
              <a:rPr lang="es-MX" sz="2000" b="1" i="1" dirty="0">
                <a:solidFill>
                  <a:schemeClr val="bg1"/>
                </a:solidFill>
                <a:latin typeface="Arial" panose="020B0604020202020204" pitchFamily="34" charset="0"/>
                <a:cs typeface="Arial" panose="020B0604020202020204" pitchFamily="34" charset="0"/>
              </a:rPr>
              <a:t>6.- FOMENTO A LA LECTURA Y LA ESCRITURA</a:t>
            </a:r>
          </a:p>
        </p:txBody>
      </p:sp>
      <p:sp>
        <p:nvSpPr>
          <p:cNvPr id="9" name="Rectángulo 8">
            <a:extLst>
              <a:ext uri="{FF2B5EF4-FFF2-40B4-BE49-F238E27FC236}">
                <a16:creationId xmlns:a16="http://schemas.microsoft.com/office/drawing/2014/main" id="{062C76C2-65C7-4F65-A9A1-4A86B61F4CEB}"/>
              </a:ext>
            </a:extLst>
          </p:cNvPr>
          <p:cNvSpPr/>
          <p:nvPr/>
        </p:nvSpPr>
        <p:spPr>
          <a:xfrm>
            <a:off x="50332" y="3949638"/>
            <a:ext cx="12013035" cy="2862322"/>
          </a:xfrm>
          <a:prstGeom prst="rect">
            <a:avLst/>
          </a:prstGeom>
        </p:spPr>
        <p:txBody>
          <a:bodyPr wrap="square">
            <a:spAutoFit/>
          </a:bodyPr>
          <a:lstStyle/>
          <a:p>
            <a:pPr algn="just"/>
            <a:r>
              <a:rPr lang="es-MX" sz="20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Prácticas sociales de L-E requieren puentes curriculares que guarden relación entre la E-A de la escuela y la forma que vive la comunidad. Los maestros vincularán escuela y sociedad con proyectos de servicio que favorezcan integración de una gran red de centros de aprendizaje. Conectar escuela(s) con bibliotecas, hemerotecas, ludotecas, centros comunitarios, museos, medios de comunicación e instituciones culturales y educativas producirá que cada espacio sea nodo que conecte escuelas o redes de ellas para realizar prácticas sociales de L-E. Estas redes de fomento a las prácticas sociales de L-E incorporarán campañas de alfabetización de diferentes lenguas que apoyen acercamiento a la lectura, su comprensión, su goce y, sobre todo, su vínculo con el desarrollo de la lengua por voluntarios miembros de la comunidad</a:t>
            </a:r>
            <a:endParaRPr lang="es-MX" sz="2000" b="1" dirty="0">
              <a:solidFill>
                <a:srgbClr val="66006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90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par>
                                <p:cTn id="17" presetID="20" presetClass="exit" presetSubtype="0" fill="hold" grpId="1" nodeType="withEffect">
                                  <p:stCondLst>
                                    <p:cond delay="0"/>
                                  </p:stCondLst>
                                  <p:childTnLst>
                                    <p:animEffect transition="out" filter="wedge">
                                      <p:cBhvr>
                                        <p:cTn id="18" dur="1000"/>
                                        <p:tgtEl>
                                          <p:spTgt spid="4"/>
                                        </p:tgtEl>
                                      </p:cBhvr>
                                    </p:animEffect>
                                    <p:set>
                                      <p:cBhvr>
                                        <p:cTn id="19" dur="1" fill="hold">
                                          <p:stCondLst>
                                            <p:cond delay="999"/>
                                          </p:stCondLst>
                                        </p:cTn>
                                        <p:tgtEl>
                                          <p:spTgt spid="4"/>
                                        </p:tgtEl>
                                        <p:attrNameLst>
                                          <p:attrName>style.visibility</p:attrName>
                                        </p:attrNameLst>
                                      </p:cBhvr>
                                      <p:to>
                                        <p:strVal val="hidden"/>
                                      </p:to>
                                    </p:set>
                                  </p:childTnLst>
                                </p:cTn>
                              </p:par>
                              <p:par>
                                <p:cTn id="20" presetID="3" presetClass="exit" presetSubtype="5" fill="hold" grpId="1" nodeType="withEffect">
                                  <p:stCondLst>
                                    <p:cond delay="0"/>
                                  </p:stCondLst>
                                  <p:childTnLst>
                                    <p:animEffect transition="out" filter="blinds(vertical)">
                                      <p:cBhvr>
                                        <p:cTn id="21" dur="1000"/>
                                        <p:tgtEl>
                                          <p:spTgt spid="5"/>
                                        </p:tgtEl>
                                      </p:cBhvr>
                                    </p:animEffect>
                                    <p:set>
                                      <p:cBhvr>
                                        <p:cTn id="22" dur="1" fill="hold">
                                          <p:stCondLst>
                                            <p:cond delay="999"/>
                                          </p:stCondLst>
                                        </p:cTn>
                                        <p:tgtEl>
                                          <p:spTgt spid="5"/>
                                        </p:tgtEl>
                                        <p:attrNameLst>
                                          <p:attrName>style.visibility</p:attrName>
                                        </p:attrNameLst>
                                      </p:cBhvr>
                                      <p:to>
                                        <p:strVal val="hidden"/>
                                      </p:to>
                                    </p:se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5" grpId="1"/>
      <p:bldP spid="8" grpId="0" animBg="1"/>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74C28C40-1EE2-44D2-BB1A-43E7F3B32DBC}"/>
              </a:ext>
            </a:extLst>
          </p:cNvPr>
          <p:cNvSpPr txBox="1"/>
          <p:nvPr/>
        </p:nvSpPr>
        <p:spPr>
          <a:xfrm>
            <a:off x="125833" y="58723"/>
            <a:ext cx="11895589" cy="400110"/>
          </a:xfrm>
          <a:prstGeom prst="rect">
            <a:avLst/>
          </a:prstGeom>
          <a:solidFill>
            <a:srgbClr val="00B0F0"/>
          </a:solidFill>
          <a:ln w="28575">
            <a:solidFill>
              <a:schemeClr val="tx1"/>
            </a:solidFill>
          </a:ln>
        </p:spPr>
        <p:txBody>
          <a:bodyPr wrap="square" rtlCol="0">
            <a:spAutoFit/>
          </a:bodyPr>
          <a:lstStyle/>
          <a:p>
            <a:pPr algn="ctr"/>
            <a:r>
              <a:rPr lang="es-MX" sz="2000" b="1" i="1" dirty="0">
                <a:solidFill>
                  <a:schemeClr val="bg1"/>
                </a:solidFill>
                <a:latin typeface="Arial" panose="020B0604020202020204" pitchFamily="34" charset="0"/>
                <a:cs typeface="Arial" panose="020B0604020202020204" pitchFamily="34" charset="0"/>
              </a:rPr>
              <a:t>7.- EDUCACIÓN ESTÉTICA</a:t>
            </a:r>
          </a:p>
        </p:txBody>
      </p:sp>
      <p:sp>
        <p:nvSpPr>
          <p:cNvPr id="5" name="Rectángulo 4">
            <a:extLst>
              <a:ext uri="{FF2B5EF4-FFF2-40B4-BE49-F238E27FC236}">
                <a16:creationId xmlns:a16="http://schemas.microsoft.com/office/drawing/2014/main" id="{B03701EA-C45E-491B-89F9-3133AA4B85B0}"/>
              </a:ext>
            </a:extLst>
          </p:cNvPr>
          <p:cNvSpPr/>
          <p:nvPr/>
        </p:nvSpPr>
        <p:spPr>
          <a:xfrm>
            <a:off x="50334" y="475611"/>
            <a:ext cx="12071758" cy="3170099"/>
          </a:xfrm>
          <a:prstGeom prst="rect">
            <a:avLst/>
          </a:prstGeom>
        </p:spPr>
        <p:txBody>
          <a:bodyPr wrap="square">
            <a:spAutoFit/>
          </a:bodyPr>
          <a:lstStyle/>
          <a:p>
            <a:pPr algn="just"/>
            <a:r>
              <a:rPr lang="es-MX" sz="20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Montserrat" panose="00000500000000000000" pitchFamily="2" charset="0"/>
              </a:rPr>
              <a:t>Busca valorar la exploración sensible del mundo al reconocer y recuperar el valor formativo de las experiencias estéticas que se producen en los estudiantes relacionadas con manifestaciones culturales, producciones artísticas y la naturaleza, así como con los contenidos de los demás campos formativos. El campo de la estética presenta a los docentes estrategias de enseñanza y aprendizaje, herramientas didácticas y ejemplos diversos que pueden ilustrar y propiciar aprendizajes significativos al abordar los contenidos específicos de los cuatro campos formativos. Considera, asimismo, los avances científicos en el campo de las neurociencias, sociología, pedagogía, historia, etc., los cuales han demostrado que la estética genera lazos profundos de cohesión social, potenciando el desarrollo cognitivo, crítico, emocional y que tiene incidencia en la formación de la conducta ética.  </a:t>
            </a:r>
            <a:endParaRPr lang="es-MX" sz="2000" b="1" dirty="0">
              <a:solidFill>
                <a:srgbClr val="660066"/>
              </a:solidFill>
              <a:effectLst>
                <a:outerShdw blurRad="38100" dist="38100" dir="2700000" algn="tl">
                  <a:srgbClr val="000000">
                    <a:alpha val="43137"/>
                  </a:srgbClr>
                </a:outerShdw>
              </a:effectLst>
              <a:latin typeface="Montserrat" panose="00000500000000000000" pitchFamily="2" charset="0"/>
              <a:ea typeface="Calibri" panose="020F0502020204030204" pitchFamily="34" charset="0"/>
              <a:cs typeface="Montserrat" panose="00000500000000000000" pitchFamily="2" charset="0"/>
            </a:endParaRPr>
          </a:p>
        </p:txBody>
      </p:sp>
      <p:pic>
        <p:nvPicPr>
          <p:cNvPr id="8" name="Imagen 7">
            <a:extLst>
              <a:ext uri="{FF2B5EF4-FFF2-40B4-BE49-F238E27FC236}">
                <a16:creationId xmlns:a16="http://schemas.microsoft.com/office/drawing/2014/main" id="{886759BA-7A99-4C17-98A3-02EAFFD8128D}"/>
              </a:ext>
            </a:extLst>
          </p:cNvPr>
          <p:cNvPicPr>
            <a:picLocks noChangeAspect="1"/>
          </p:cNvPicPr>
          <p:nvPr/>
        </p:nvPicPr>
        <p:blipFill>
          <a:blip r:embed="rId2"/>
          <a:stretch>
            <a:fillRect/>
          </a:stretch>
        </p:blipFill>
        <p:spPr>
          <a:xfrm>
            <a:off x="2155957" y="1332690"/>
            <a:ext cx="6656594" cy="4859457"/>
          </a:xfrm>
          <a:prstGeom prst="rect">
            <a:avLst/>
          </a:prstGeom>
        </p:spPr>
      </p:pic>
    </p:spTree>
    <p:extLst>
      <p:ext uri="{BB962C8B-B14F-4D97-AF65-F5344CB8AC3E}">
        <p14:creationId xmlns:p14="http://schemas.microsoft.com/office/powerpoint/2010/main" val="163349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8"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heel(8)">
                                      <p:cBhvr>
                                        <p:cTn id="16" dur="2000"/>
                                        <p:tgtEl>
                                          <p:spTgt spid="8"/>
                                        </p:tgtEl>
                                      </p:cBhvr>
                                    </p:animEffect>
                                  </p:childTnLst>
                                </p:cTn>
                              </p:par>
                              <p:par>
                                <p:cTn id="17" presetID="20" presetClass="exit" presetSubtype="0" fill="hold" grpId="1" nodeType="withEffect">
                                  <p:stCondLst>
                                    <p:cond delay="0"/>
                                  </p:stCondLst>
                                  <p:childTnLst>
                                    <p:animEffect transition="out" filter="wedge">
                                      <p:cBhvr>
                                        <p:cTn id="18" dur="1000"/>
                                        <p:tgtEl>
                                          <p:spTgt spid="4"/>
                                        </p:tgtEl>
                                      </p:cBhvr>
                                    </p:animEffect>
                                    <p:set>
                                      <p:cBhvr>
                                        <p:cTn id="19" dur="1" fill="hold">
                                          <p:stCondLst>
                                            <p:cond delay="999"/>
                                          </p:stCondLst>
                                        </p:cTn>
                                        <p:tgtEl>
                                          <p:spTgt spid="4"/>
                                        </p:tgtEl>
                                        <p:attrNameLst>
                                          <p:attrName>style.visibility</p:attrName>
                                        </p:attrNameLst>
                                      </p:cBhvr>
                                      <p:to>
                                        <p:strVal val="hidden"/>
                                      </p:to>
                                    </p:set>
                                  </p:childTnLst>
                                </p:cTn>
                              </p:par>
                              <p:par>
                                <p:cTn id="20" presetID="3" presetClass="exit" presetSubtype="5" fill="hold" grpId="1" nodeType="withEffect">
                                  <p:stCondLst>
                                    <p:cond delay="0"/>
                                  </p:stCondLst>
                                  <p:childTnLst>
                                    <p:animEffect transition="out" filter="blinds(vertical)">
                                      <p:cBhvr>
                                        <p:cTn id="21" dur="1000"/>
                                        <p:tgtEl>
                                          <p:spTgt spid="5"/>
                                        </p:tgtEl>
                                      </p:cBhvr>
                                    </p:animEffect>
                                    <p:set>
                                      <p:cBhvr>
                                        <p:cTn id="22"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p:bldP spid="5"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C9AEB6C-0C30-4FAB-A858-4B9801A6E87B}"/>
              </a:ext>
            </a:extLst>
          </p:cNvPr>
          <p:cNvSpPr/>
          <p:nvPr/>
        </p:nvSpPr>
        <p:spPr>
          <a:xfrm>
            <a:off x="-1" y="0"/>
            <a:ext cx="12113703" cy="1938992"/>
          </a:xfrm>
          <a:prstGeom prst="rect">
            <a:avLst/>
          </a:prstGeom>
        </p:spPr>
        <p:txBody>
          <a:bodyPr wrap="square">
            <a:spAutoFit/>
          </a:bodyPr>
          <a:lstStyle/>
          <a:p>
            <a:pPr algn="just"/>
            <a:r>
              <a:rPr lang="es-MX" sz="20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El perfil de egreso presenta rasgos globales del aprendizaje con una visión integral que los estudiantes habrán de desarrollar a lo largo de la educación básica en los que se articulan las capacidades y valores expresados en los ejes articuladores con los conocimientos, actitudes, valores, habilidades y saberes aprendidos gradualmente en los campos formativos para concretizar un conjunto de cualidades y saberes que les permitan seguir aprendiendo. </a:t>
            </a:r>
            <a:r>
              <a:rPr lang="es-MX" sz="20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D</a:t>
            </a:r>
            <a:r>
              <a:rPr lang="es-MX" sz="2000" b="1" dirty="0">
                <a:solidFill>
                  <a:srgbClr val="66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efine el ideal de ciudadanos que necesita México, como integrantes de una sociedad acorde al siglo XXI</a:t>
            </a:r>
          </a:p>
        </p:txBody>
      </p:sp>
      <p:sp>
        <p:nvSpPr>
          <p:cNvPr id="4" name="Pergamino: horizontal 3">
            <a:extLst>
              <a:ext uri="{FF2B5EF4-FFF2-40B4-BE49-F238E27FC236}">
                <a16:creationId xmlns:a16="http://schemas.microsoft.com/office/drawing/2014/main" id="{4A6F3B9B-A5E6-451C-AF42-55764EC29E95}"/>
              </a:ext>
            </a:extLst>
          </p:cNvPr>
          <p:cNvSpPr/>
          <p:nvPr/>
        </p:nvSpPr>
        <p:spPr>
          <a:xfrm>
            <a:off x="370513" y="1979274"/>
            <a:ext cx="11372674" cy="805343"/>
          </a:xfrm>
          <a:prstGeom prst="horizontalScroll">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dirty="0">
                <a:latin typeface="Arial" panose="020B0604020202020204" pitchFamily="34" charset="0"/>
                <a:cs typeface="Arial" panose="020B0604020202020204" pitchFamily="34" charset="0"/>
              </a:rPr>
              <a:t>Rasgos del Perfil de Egreso: Al egresar de la Educación Básica, los estudiantes:</a:t>
            </a:r>
          </a:p>
        </p:txBody>
      </p:sp>
      <p:sp>
        <p:nvSpPr>
          <p:cNvPr id="7" name="CuadroTexto 6">
            <a:extLst>
              <a:ext uri="{FF2B5EF4-FFF2-40B4-BE49-F238E27FC236}">
                <a16:creationId xmlns:a16="http://schemas.microsoft.com/office/drawing/2014/main" id="{81288A7C-91A2-460E-86CD-A5F8EF6B03AF}"/>
              </a:ext>
            </a:extLst>
          </p:cNvPr>
          <p:cNvSpPr txBox="1"/>
          <p:nvPr/>
        </p:nvSpPr>
        <p:spPr>
          <a:xfrm>
            <a:off x="33554" y="2841896"/>
            <a:ext cx="12080146" cy="1015663"/>
          </a:xfrm>
          <a:prstGeom prst="rect">
            <a:avLst/>
          </a:prstGeom>
          <a:solidFill>
            <a:schemeClr val="accent6">
              <a:lumMod val="40000"/>
              <a:lumOff val="60000"/>
            </a:schemeClr>
          </a:solidFill>
          <a:ln w="28575">
            <a:solidFill>
              <a:schemeClr val="tx1"/>
            </a:solidFill>
          </a:ln>
        </p:spPr>
        <p:txBody>
          <a:bodyPr wrap="square" rtlCol="0">
            <a:spAutoFit/>
          </a:bodyPr>
          <a:lstStyle/>
          <a:p>
            <a:pPr marL="400050" indent="-400050">
              <a:buFont typeface="+mj-lt"/>
              <a:buAutoNum type="romanUcPeriod"/>
            </a:pPr>
            <a:r>
              <a:rPr lang="es-MX" sz="200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Reconocen</a:t>
            </a:r>
            <a:r>
              <a:rPr lang="es-MX" sz="2000" b="1" dirty="0">
                <a:solidFill>
                  <a:srgbClr val="66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que todo humano tiene derecho a </a:t>
            </a:r>
            <a:r>
              <a:rPr lang="es-MX" sz="200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identidad personal y colectiva </a:t>
            </a:r>
            <a:r>
              <a:rPr lang="es-MX" sz="2000" b="1" dirty="0">
                <a:solidFill>
                  <a:srgbClr val="66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que se vincula armoniosamente con su comunidad y el mundo; asumen que todas las personas y todas las comunidades constituyen un todo plural, que crean y comparten espacios comunes.</a:t>
            </a:r>
          </a:p>
        </p:txBody>
      </p:sp>
      <p:sp>
        <p:nvSpPr>
          <p:cNvPr id="10" name="CuadroTexto 9">
            <a:extLst>
              <a:ext uri="{FF2B5EF4-FFF2-40B4-BE49-F238E27FC236}">
                <a16:creationId xmlns:a16="http://schemas.microsoft.com/office/drawing/2014/main" id="{3F7E0203-10FC-4901-97A4-13431032C10E}"/>
              </a:ext>
            </a:extLst>
          </p:cNvPr>
          <p:cNvSpPr txBox="1"/>
          <p:nvPr/>
        </p:nvSpPr>
        <p:spPr>
          <a:xfrm>
            <a:off x="33554" y="3914838"/>
            <a:ext cx="12080147" cy="1063689"/>
          </a:xfrm>
          <a:prstGeom prst="rect">
            <a:avLst/>
          </a:prstGeom>
          <a:solidFill>
            <a:schemeClr val="accent6">
              <a:lumMod val="40000"/>
              <a:lumOff val="60000"/>
            </a:schemeClr>
          </a:solidFill>
          <a:ln w="28575">
            <a:solidFill>
              <a:schemeClr val="tx1"/>
            </a:solidFill>
          </a:ln>
        </p:spPr>
        <p:txBody>
          <a:bodyPr wrap="square" rtlCol="0">
            <a:spAutoFit/>
          </a:bodyPr>
          <a:lstStyle/>
          <a:p>
            <a:pPr marL="514350" lvl="0" indent="-514350" algn="just">
              <a:lnSpc>
                <a:spcPct val="107000"/>
              </a:lnSpc>
              <a:spcAft>
                <a:spcPts val="0"/>
              </a:spcAft>
              <a:buFont typeface="+mj-lt"/>
              <a:buAutoNum type="romanUcPeriod" startAt="2"/>
            </a:pPr>
            <a:r>
              <a:rPr lang="es-MX" sz="200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Poseen</a:t>
            </a:r>
            <a:r>
              <a:rPr lang="es-MX" sz="20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una </a:t>
            </a:r>
            <a:r>
              <a:rPr lang="es-MX" sz="200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identidad étnica y nacional </a:t>
            </a:r>
            <a:r>
              <a:rPr lang="es-MX" sz="20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con cultura de paz; reconocen y valoran la diversidad del país y tienen conciencia del papel de México en el mundo; su actuar personal y colectivo es responsable, apegado a los derechos humanos y respeto a la ley. </a:t>
            </a:r>
            <a:endParaRPr lang="es-MX" sz="2000" b="1" dirty="0">
              <a:solidFill>
                <a:srgbClr val="6600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ángulo 12">
            <a:extLst>
              <a:ext uri="{FF2B5EF4-FFF2-40B4-BE49-F238E27FC236}">
                <a16:creationId xmlns:a16="http://schemas.microsoft.com/office/drawing/2014/main" id="{72C25100-8812-4391-9B91-0DF17E51FF7E}"/>
              </a:ext>
            </a:extLst>
          </p:cNvPr>
          <p:cNvSpPr/>
          <p:nvPr/>
        </p:nvSpPr>
        <p:spPr>
          <a:xfrm>
            <a:off x="33555" y="5035806"/>
            <a:ext cx="12113702" cy="1722331"/>
          </a:xfrm>
          <a:prstGeom prst="rect">
            <a:avLst/>
          </a:prstGeom>
          <a:solidFill>
            <a:schemeClr val="accent6">
              <a:lumMod val="40000"/>
              <a:lumOff val="60000"/>
            </a:schemeClr>
          </a:solidFill>
          <a:ln w="28575">
            <a:solidFill>
              <a:schemeClr val="tx1"/>
            </a:solidFill>
          </a:ln>
        </p:spPr>
        <p:txBody>
          <a:bodyPr wrap="square">
            <a:spAutoFit/>
          </a:bodyPr>
          <a:lstStyle/>
          <a:p>
            <a:pPr marL="514350" lvl="0" indent="-514350" algn="just">
              <a:lnSpc>
                <a:spcPct val="107000"/>
              </a:lnSpc>
              <a:spcAft>
                <a:spcPts val="0"/>
              </a:spcAft>
              <a:buFont typeface="+mj-lt"/>
              <a:buAutoNum type="romanUcPeriod" startAt="3"/>
            </a:pPr>
            <a:r>
              <a:rPr lang="es-MX" sz="200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Valoran sus potencialidades</a:t>
            </a:r>
            <a:r>
              <a:rPr lang="es-MX" sz="20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cognitivas, físicas y emocionales con las cuales pueden mejorar. </a:t>
            </a:r>
            <a:r>
              <a:rPr lang="es-MX" sz="200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Aplican el pensamiento crítico </a:t>
            </a:r>
            <a:r>
              <a:rPr lang="es-MX" sz="20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para toma de decisiones libre, consciente y responsablemente, fundada en el ejercicio de sus derechos. Practican alimentación saludable, actividad física, salud sexual y reproductiva y la interacción en contextos afectivos, lúdicos, artísticos, recreativos y deportivos como parte de proyecto vida saludable, sin adicciones ni violencia</a:t>
            </a:r>
            <a:endParaRPr lang="es-MX" sz="2000" b="1" dirty="0">
              <a:solidFill>
                <a:srgbClr val="6600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009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out)">
                                      <p:cBhvr>
                                        <p:cTn id="12" dur="2000"/>
                                        <p:tgtEl>
                                          <p:spTgt spid="4"/>
                                        </p:tgtEl>
                                      </p:cBhvr>
                                    </p:animEffect>
                                  </p:childTnLst>
                                </p:cTn>
                              </p:par>
                              <p:par>
                                <p:cTn id="13" presetID="3" presetClass="exit" presetSubtype="5" fill="hold" grpId="1" nodeType="withEffect">
                                  <p:stCondLst>
                                    <p:cond delay="0"/>
                                  </p:stCondLst>
                                  <p:childTnLst>
                                    <p:animEffect transition="out" filter="blinds(vertical)">
                                      <p:cBhvr>
                                        <p:cTn id="14" dur="1000"/>
                                        <p:tgtEl>
                                          <p:spTgt spid="2"/>
                                        </p:tgtEl>
                                      </p:cBhvr>
                                    </p:animEffect>
                                    <p:set>
                                      <p:cBhvr>
                                        <p:cTn id="15" dur="1" fill="hold">
                                          <p:stCondLst>
                                            <p:cond delay="999"/>
                                          </p:stCondLst>
                                        </p:cTn>
                                        <p:tgtEl>
                                          <p:spTgt spid="2"/>
                                        </p:tgtEl>
                                        <p:attrNameLst>
                                          <p:attrName>style.visibility</p:attrName>
                                        </p:attrNameLst>
                                      </p:cBhvr>
                                      <p:to>
                                        <p:strVal val="hidden"/>
                                      </p:to>
                                    </p:set>
                                  </p:childTnLst>
                                </p:cTn>
                              </p:par>
                            </p:childTnLst>
                          </p:cTn>
                        </p:par>
                        <p:par>
                          <p:cTn id="16" fill="hold">
                            <p:stCondLst>
                              <p:cond delay="2000"/>
                            </p:stCondLst>
                            <p:childTnLst>
                              <p:par>
                                <p:cTn id="17" presetID="16" presetClass="entr" presetSubtype="2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outVertical)">
                                      <p:cBhvr>
                                        <p:cTn id="24" dur="2000"/>
                                        <p:tgtEl>
                                          <p:spTgt spid="10"/>
                                        </p:tgtEl>
                                      </p:cBhvr>
                                    </p:animEffect>
                                  </p:childTnLst>
                                </p:cTn>
                              </p:par>
                              <p:par>
                                <p:cTn id="25" presetID="20" presetClass="exit" presetSubtype="0" fill="hold" grpId="1" nodeType="withEffect">
                                  <p:stCondLst>
                                    <p:cond delay="0"/>
                                  </p:stCondLst>
                                  <p:childTnLst>
                                    <p:animEffect transition="out" filter="wedge">
                                      <p:cBhvr>
                                        <p:cTn id="26" dur="1000"/>
                                        <p:tgtEl>
                                          <p:spTgt spid="7"/>
                                        </p:tgtEl>
                                      </p:cBhvr>
                                    </p:animEffect>
                                    <p:set>
                                      <p:cBhvr>
                                        <p:cTn id="27" dur="1" fill="hold">
                                          <p:stCondLst>
                                            <p:cond delay="9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2000"/>
                                        <p:tgtEl>
                                          <p:spTgt spid="13"/>
                                        </p:tgtEl>
                                      </p:cBhvr>
                                    </p:animEffect>
                                  </p:childTnLst>
                                </p:cTn>
                              </p:par>
                              <p:par>
                                <p:cTn id="33" presetID="20" presetClass="exit" presetSubtype="0" fill="hold" grpId="1" nodeType="withEffect">
                                  <p:stCondLst>
                                    <p:cond delay="0"/>
                                  </p:stCondLst>
                                  <p:childTnLst>
                                    <p:animEffect transition="out" filter="wedge">
                                      <p:cBhvr>
                                        <p:cTn id="34" dur="1000"/>
                                        <p:tgtEl>
                                          <p:spTgt spid="10"/>
                                        </p:tgtEl>
                                      </p:cBhvr>
                                    </p:animEffect>
                                    <p:set>
                                      <p:cBhvr>
                                        <p:cTn id="35" dur="1" fill="hold">
                                          <p:stCondLst>
                                            <p:cond delay="9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animBg="1"/>
      <p:bldP spid="7" grpId="0" animBg="1"/>
      <p:bldP spid="7" grpId="1" animBg="1"/>
      <p:bldP spid="10" grpId="0" animBg="1"/>
      <p:bldP spid="10" grpId="1"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B4E6A633-45DD-4D54-92EE-E1F01A4E672D}"/>
              </a:ext>
            </a:extLst>
          </p:cNvPr>
          <p:cNvSpPr/>
          <p:nvPr/>
        </p:nvSpPr>
        <p:spPr>
          <a:xfrm>
            <a:off x="33556" y="25167"/>
            <a:ext cx="12105314" cy="1063689"/>
          </a:xfrm>
          <a:prstGeom prst="rect">
            <a:avLst/>
          </a:prstGeom>
          <a:solidFill>
            <a:schemeClr val="accent6">
              <a:lumMod val="40000"/>
              <a:lumOff val="60000"/>
            </a:schemeClr>
          </a:solidFill>
          <a:ln w="28575">
            <a:solidFill>
              <a:schemeClr val="tx1"/>
            </a:solidFill>
          </a:ln>
        </p:spPr>
        <p:txBody>
          <a:bodyPr wrap="square">
            <a:spAutoFit/>
          </a:bodyPr>
          <a:lstStyle/>
          <a:p>
            <a:pPr marL="400050" lvl="0" indent="-400050" algn="just">
              <a:lnSpc>
                <a:spcPct val="107000"/>
              </a:lnSpc>
              <a:spcAft>
                <a:spcPts val="0"/>
              </a:spcAft>
              <a:buFont typeface="+mj-lt"/>
              <a:buAutoNum type="romanUcPeriod" startAt="4"/>
            </a:pPr>
            <a:r>
              <a:rPr lang="es-MX" sz="200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Participan en el cuidado del medioambiente </a:t>
            </a:r>
            <a:r>
              <a:rPr lang="es-MX" sz="20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de forma activa, solidaria y resiliente ante el cambio climático, identificando problemas y emprendiendo acciones para solucionar colaborativamente</a:t>
            </a:r>
            <a:endParaRPr lang="es-MX" sz="2000" b="1" dirty="0">
              <a:solidFill>
                <a:srgbClr val="6600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a:extLst>
              <a:ext uri="{FF2B5EF4-FFF2-40B4-BE49-F238E27FC236}">
                <a16:creationId xmlns:a16="http://schemas.microsoft.com/office/drawing/2014/main" id="{10562480-F35F-4A1A-9760-0A1A2A2EBDDC}"/>
              </a:ext>
            </a:extLst>
          </p:cNvPr>
          <p:cNvSpPr/>
          <p:nvPr/>
        </p:nvSpPr>
        <p:spPr>
          <a:xfrm>
            <a:off x="50334" y="1181135"/>
            <a:ext cx="12088536" cy="1393010"/>
          </a:xfrm>
          <a:prstGeom prst="rect">
            <a:avLst/>
          </a:prstGeom>
          <a:solidFill>
            <a:schemeClr val="accent6">
              <a:lumMod val="40000"/>
              <a:lumOff val="60000"/>
            </a:schemeClr>
          </a:solidFill>
          <a:ln w="28575">
            <a:solidFill>
              <a:schemeClr val="tx1"/>
            </a:solidFill>
          </a:ln>
        </p:spPr>
        <p:txBody>
          <a:bodyPr wrap="square">
            <a:spAutoFit/>
          </a:bodyPr>
          <a:lstStyle/>
          <a:p>
            <a:pPr marL="514350" lvl="0" indent="-514350" algn="just">
              <a:lnSpc>
                <a:spcPct val="107000"/>
              </a:lnSpc>
              <a:spcAft>
                <a:spcPts val="0"/>
              </a:spcAft>
              <a:buFont typeface="+mj-lt"/>
              <a:buAutoNum type="romanUcPeriod" startAt="5"/>
            </a:pPr>
            <a:r>
              <a:rPr lang="es-MX" sz="200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Intercambian ideas, cosmovisiones y perspectivas mediante distintos lenguajes</a:t>
            </a:r>
            <a:r>
              <a:rPr lang="es-MX" sz="20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establecen acuerdos con respeto a ideas propias y de los demás. Poseen habilidades de comunicación básica en otras lenguas. Aprovechan recursos tecnológicos y medios de comunicación a su alcance, de manera ética y responsable, seleccionando, organizando, analizando y evaluando</a:t>
            </a:r>
            <a:endParaRPr lang="es-MX" sz="2000" b="1" dirty="0">
              <a:solidFill>
                <a:srgbClr val="6600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a:extLst>
              <a:ext uri="{FF2B5EF4-FFF2-40B4-BE49-F238E27FC236}">
                <a16:creationId xmlns:a16="http://schemas.microsoft.com/office/drawing/2014/main" id="{78AD0E88-1D5F-4604-8BC9-78B0C8105745}"/>
              </a:ext>
            </a:extLst>
          </p:cNvPr>
          <p:cNvSpPr/>
          <p:nvPr/>
        </p:nvSpPr>
        <p:spPr>
          <a:xfrm>
            <a:off x="23768" y="2644240"/>
            <a:ext cx="12088535" cy="1722331"/>
          </a:xfrm>
          <a:prstGeom prst="rect">
            <a:avLst/>
          </a:prstGeom>
          <a:solidFill>
            <a:schemeClr val="accent6">
              <a:lumMod val="40000"/>
              <a:lumOff val="60000"/>
            </a:schemeClr>
          </a:solidFill>
          <a:ln w="28575">
            <a:solidFill>
              <a:schemeClr val="tx1"/>
            </a:solidFill>
          </a:ln>
        </p:spPr>
        <p:txBody>
          <a:bodyPr wrap="square">
            <a:spAutoFit/>
          </a:bodyPr>
          <a:lstStyle/>
          <a:p>
            <a:pPr marL="514350" lvl="0" indent="-514350" algn="just">
              <a:lnSpc>
                <a:spcPct val="107000"/>
              </a:lnSpc>
              <a:spcAft>
                <a:spcPts val="0"/>
              </a:spcAft>
              <a:buFont typeface="+mj-lt"/>
              <a:buAutoNum type="romanUcPeriod" startAt="6"/>
            </a:pPr>
            <a:r>
              <a:rPr lang="es-MX" sz="200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Interpretan fenómenos, hechos o situaciones históricas, culturales, naturales y sociales </a:t>
            </a:r>
            <a:r>
              <a:rPr lang="es-MX" sz="20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que pueden estar vinculados entre sí a partir de temas diversos e indagan para explicarlos con base en razonamientos, modelos, datos e información con fundamento científico o a partir de saberes comunitarios, de tal manera que les permita consolidar su autonomía para plantear y resolver problemas considerando el contexto </a:t>
            </a:r>
            <a:endParaRPr lang="es-MX" sz="2000" b="1" dirty="0">
              <a:solidFill>
                <a:srgbClr val="6600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ángulo 8">
            <a:extLst>
              <a:ext uri="{FF2B5EF4-FFF2-40B4-BE49-F238E27FC236}">
                <a16:creationId xmlns:a16="http://schemas.microsoft.com/office/drawing/2014/main" id="{45A7E337-95D7-4A9E-8BD5-7AF44C1AD7CB}"/>
              </a:ext>
            </a:extLst>
          </p:cNvPr>
          <p:cNvSpPr/>
          <p:nvPr/>
        </p:nvSpPr>
        <p:spPr>
          <a:xfrm>
            <a:off x="50333" y="4538821"/>
            <a:ext cx="12061969" cy="2051652"/>
          </a:xfrm>
          <a:prstGeom prst="rect">
            <a:avLst/>
          </a:prstGeom>
          <a:solidFill>
            <a:schemeClr val="accent6">
              <a:lumMod val="40000"/>
              <a:lumOff val="60000"/>
            </a:schemeClr>
          </a:solidFill>
          <a:ln w="28575">
            <a:solidFill>
              <a:schemeClr val="tx1"/>
            </a:solidFill>
          </a:ln>
        </p:spPr>
        <p:txBody>
          <a:bodyPr wrap="square">
            <a:spAutoFit/>
          </a:bodyPr>
          <a:lstStyle/>
          <a:p>
            <a:pPr marL="400050" lvl="0" indent="-400050" algn="just">
              <a:lnSpc>
                <a:spcPct val="107000"/>
              </a:lnSpc>
              <a:spcAft>
                <a:spcPts val="0"/>
              </a:spcAft>
              <a:buFont typeface="+mj-lt"/>
              <a:buAutoNum type="romanUcPeriod" startAt="7"/>
            </a:pPr>
            <a:r>
              <a:rPr lang="es-MX" sz="2000" b="1" i="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Interactúan en procesos de diálogo con respeto y aprecio a la diversidad</a:t>
            </a:r>
            <a:r>
              <a:rPr lang="es-MX" sz="200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a:t>
            </a:r>
            <a:r>
              <a:rPr lang="es-MX" sz="20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de capacidades, características, condiciones, necesidades, intereses y visiones </a:t>
            </a:r>
            <a:r>
              <a:rPr lang="es-MX" sz="2000" b="1" dirty="0">
                <a:solidFill>
                  <a:schemeClr val="accent2">
                    <a:lumMod val="75000"/>
                  </a:schemeClr>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al trabajar de manera cooperativa.</a:t>
            </a:r>
            <a:r>
              <a:rPr lang="es-MX" sz="20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Son capaces de aprender a su ritmo y respetar el de los demás; adquieren nuevas capacidades, construyen nuevas relaciones y asumen roles distintos en un proceso de constante cambio para emprender proyectos personales y colectivos dentro de un mundo en rápida transformación. </a:t>
            </a:r>
            <a:endParaRPr lang="es-MX" sz="2000" b="1" dirty="0">
              <a:solidFill>
                <a:srgbClr val="6600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91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outVertical)">
                                      <p:cBhvr>
                                        <p:cTn id="12" dur="2000"/>
                                        <p:tgtEl>
                                          <p:spTgt spid="5"/>
                                        </p:tgtEl>
                                      </p:cBhvr>
                                    </p:animEffect>
                                  </p:childTnLst>
                                </p:cTn>
                              </p:par>
                              <p:par>
                                <p:cTn id="13" presetID="20" presetClass="exit" presetSubtype="0" fill="hold" grpId="1" nodeType="withEffect">
                                  <p:stCondLst>
                                    <p:cond delay="0"/>
                                  </p:stCondLst>
                                  <p:childTnLst>
                                    <p:animEffect transition="out" filter="wedge">
                                      <p:cBhvr>
                                        <p:cTn id="14" dur="1000"/>
                                        <p:tgtEl>
                                          <p:spTgt spid="3"/>
                                        </p:tgtEl>
                                      </p:cBhvr>
                                    </p:animEffect>
                                    <p:set>
                                      <p:cBhvr>
                                        <p:cTn id="15" dur="1" fill="hold">
                                          <p:stCondLst>
                                            <p:cond delay="999"/>
                                          </p:stCondLst>
                                        </p:cTn>
                                        <p:tgtEl>
                                          <p:spTgt spid="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2000"/>
                                        <p:tgtEl>
                                          <p:spTgt spid="7"/>
                                        </p:tgtEl>
                                      </p:cBhvr>
                                    </p:animEffect>
                                  </p:childTnLst>
                                </p:cTn>
                              </p:par>
                              <p:par>
                                <p:cTn id="21" presetID="20" presetClass="exit" presetSubtype="0" fill="hold" grpId="1" nodeType="withEffect">
                                  <p:stCondLst>
                                    <p:cond delay="0"/>
                                  </p:stCondLst>
                                  <p:childTnLst>
                                    <p:animEffect transition="out" filter="wedge">
                                      <p:cBhvr>
                                        <p:cTn id="22" dur="1000"/>
                                        <p:tgtEl>
                                          <p:spTgt spid="5"/>
                                        </p:tgtEl>
                                      </p:cBhvr>
                                    </p:animEffect>
                                    <p:set>
                                      <p:cBhvr>
                                        <p:cTn id="23" dur="1" fill="hold">
                                          <p:stCondLst>
                                            <p:cond delay="9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outVertical)">
                                      <p:cBhvr>
                                        <p:cTn id="28" dur="2000"/>
                                        <p:tgtEl>
                                          <p:spTgt spid="9"/>
                                        </p:tgtEl>
                                      </p:cBhvr>
                                    </p:animEffect>
                                  </p:childTnLst>
                                </p:cTn>
                              </p:par>
                              <p:par>
                                <p:cTn id="29" presetID="20" presetClass="exit" presetSubtype="0" fill="hold" grpId="1" nodeType="withEffect">
                                  <p:stCondLst>
                                    <p:cond delay="0"/>
                                  </p:stCondLst>
                                  <p:childTnLst>
                                    <p:animEffect transition="out" filter="wedge">
                                      <p:cBhvr>
                                        <p:cTn id="30" dur="1000"/>
                                        <p:tgtEl>
                                          <p:spTgt spid="7"/>
                                        </p:tgtEl>
                                      </p:cBhvr>
                                    </p:animEffect>
                                    <p:set>
                                      <p:cBhvr>
                                        <p:cTn id="31"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P spid="7" grpId="0" animBg="1"/>
      <p:bldP spid="7" grpId="1"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97CEDCB3-4382-4912-AB85-F338F47D009C}"/>
              </a:ext>
            </a:extLst>
          </p:cNvPr>
          <p:cNvSpPr/>
          <p:nvPr/>
        </p:nvSpPr>
        <p:spPr>
          <a:xfrm>
            <a:off x="2884152" y="25167"/>
            <a:ext cx="5433795" cy="373757"/>
          </a:xfrm>
          <a:prstGeom prst="rect">
            <a:avLst/>
          </a:prstGeom>
        </p:spPr>
        <p:txBody>
          <a:bodyPr wrap="none">
            <a:spAutoFit/>
          </a:bodyPr>
          <a:lstStyle/>
          <a:p>
            <a:pPr algn="ctr">
              <a:lnSpc>
                <a:spcPct val="107000"/>
              </a:lnSpc>
              <a:spcAft>
                <a:spcPts val="0"/>
              </a:spcAft>
            </a:pPr>
            <a:r>
              <a:rPr lang="es-MX" b="1" i="1" dirty="0">
                <a:solidFill>
                  <a:srgbClr val="000000"/>
                </a:solidFill>
                <a:latin typeface="Arial" panose="020B0604020202020204" pitchFamily="34" charset="0"/>
                <a:ea typeface="Calibri" panose="020F0502020204030204" pitchFamily="34" charset="0"/>
                <a:cs typeface="Times New Roman" panose="02020603050405020304" pitchFamily="18" charset="0"/>
              </a:rPr>
              <a:t>EDUCACIÓN BÁSICA DE LOS 0 A LOS 15 AÑOS</a:t>
            </a:r>
            <a:endParaRPr lang="es-MX"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350D5F3B-6192-4031-ABAE-8BCD9B611866}"/>
              </a:ext>
            </a:extLst>
          </p:cNvPr>
          <p:cNvPicPr/>
          <p:nvPr/>
        </p:nvPicPr>
        <p:blipFill>
          <a:blip r:embed="rId2">
            <a:extLst>
              <a:ext uri="{28A0092B-C50C-407E-A947-70E740481C1C}">
                <a14:useLocalDpi xmlns:a14="http://schemas.microsoft.com/office/drawing/2010/main" val="0"/>
              </a:ext>
            </a:extLst>
          </a:blip>
          <a:stretch>
            <a:fillRect/>
          </a:stretch>
        </p:blipFill>
        <p:spPr>
          <a:xfrm>
            <a:off x="2133076" y="398924"/>
            <a:ext cx="6801200" cy="1127872"/>
          </a:xfrm>
          <a:prstGeom prst="rect">
            <a:avLst/>
          </a:prstGeom>
        </p:spPr>
      </p:pic>
      <p:sp>
        <p:nvSpPr>
          <p:cNvPr id="5" name="Rectángulo 4">
            <a:extLst>
              <a:ext uri="{FF2B5EF4-FFF2-40B4-BE49-F238E27FC236}">
                <a16:creationId xmlns:a16="http://schemas.microsoft.com/office/drawing/2014/main" id="{CCFBD0B0-78ED-42CC-AC21-780404699E40}"/>
              </a:ext>
            </a:extLst>
          </p:cNvPr>
          <p:cNvSpPr/>
          <p:nvPr/>
        </p:nvSpPr>
        <p:spPr>
          <a:xfrm>
            <a:off x="3181926" y="1760037"/>
            <a:ext cx="4536242" cy="369332"/>
          </a:xfrm>
          <a:prstGeom prst="rect">
            <a:avLst/>
          </a:prstGeom>
        </p:spPr>
        <p:txBody>
          <a:bodyPr wrap="none">
            <a:spAutoFit/>
          </a:bodyPr>
          <a:lstStyle/>
          <a:p>
            <a:r>
              <a:rPr lang="es-MX" b="1" i="1" dirty="0">
                <a:solidFill>
                  <a:srgbClr val="000000"/>
                </a:solidFill>
                <a:latin typeface="Arial" panose="020B0604020202020204" pitchFamily="34" charset="0"/>
                <a:ea typeface="Calibri" panose="020F0502020204030204" pitchFamily="34" charset="0"/>
              </a:rPr>
              <a:t>PERÍODOS LECTIVOS PARA LA FASE 2</a:t>
            </a:r>
            <a:endParaRPr lang="es-MX" dirty="0"/>
          </a:p>
        </p:txBody>
      </p:sp>
      <p:pic>
        <p:nvPicPr>
          <p:cNvPr id="8" name="Imagen 7">
            <a:extLst>
              <a:ext uri="{FF2B5EF4-FFF2-40B4-BE49-F238E27FC236}">
                <a16:creationId xmlns:a16="http://schemas.microsoft.com/office/drawing/2014/main" id="{552A42C9-E29A-4B28-A67A-984D93CF656C}"/>
              </a:ext>
            </a:extLst>
          </p:cNvPr>
          <p:cNvPicPr/>
          <p:nvPr/>
        </p:nvPicPr>
        <p:blipFill>
          <a:blip r:embed="rId3">
            <a:extLst>
              <a:ext uri="{28A0092B-C50C-407E-A947-70E740481C1C}">
                <a14:useLocalDpi xmlns:a14="http://schemas.microsoft.com/office/drawing/2010/main" val="0"/>
              </a:ext>
            </a:extLst>
          </a:blip>
          <a:stretch>
            <a:fillRect/>
          </a:stretch>
        </p:blipFill>
        <p:spPr>
          <a:xfrm>
            <a:off x="1518931" y="2240459"/>
            <a:ext cx="7994184" cy="4504289"/>
          </a:xfrm>
          <a:prstGeom prst="rect">
            <a:avLst/>
          </a:prstGeom>
        </p:spPr>
      </p:pic>
    </p:spTree>
    <p:extLst>
      <p:ext uri="{BB962C8B-B14F-4D97-AF65-F5344CB8AC3E}">
        <p14:creationId xmlns:p14="http://schemas.microsoft.com/office/powerpoint/2010/main" val="102184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2000"/>
                                        <p:tgtEl>
                                          <p:spTgt spid="4"/>
                                        </p:tgtEl>
                                      </p:cBhvr>
                                    </p:animEffect>
                                  </p:childTnLst>
                                </p:cTn>
                              </p:par>
                            </p:childTnLst>
                          </p:cTn>
                        </p:par>
                        <p:par>
                          <p:cTn id="8" fill="hold">
                            <p:stCondLst>
                              <p:cond delay="2000"/>
                            </p:stCondLst>
                            <p:childTnLst>
                              <p:par>
                                <p:cTn id="9" presetID="21" presetClass="entr" presetSubtype="4"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4)">
                                      <p:cBhvr>
                                        <p:cTn id="11" dur="2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2000"/>
                                        <p:tgtEl>
                                          <p:spTgt spid="5"/>
                                        </p:tgtEl>
                                      </p:cBhvr>
                                    </p:animEffect>
                                  </p:childTnLst>
                                </p:cTn>
                              </p:par>
                              <p:par>
                                <p:cTn id="17" presetID="3" presetClass="exit" presetSubtype="5" fill="hold" grpId="1" nodeType="withEffect">
                                  <p:stCondLst>
                                    <p:cond delay="0"/>
                                  </p:stCondLst>
                                  <p:childTnLst>
                                    <p:animEffect transition="out" filter="blinds(vertical)">
                                      <p:cBhvr>
                                        <p:cTn id="18" dur="1000"/>
                                        <p:tgtEl>
                                          <p:spTgt spid="4"/>
                                        </p:tgtEl>
                                      </p:cBhvr>
                                    </p:animEffect>
                                    <p:set>
                                      <p:cBhvr>
                                        <p:cTn id="19" dur="1" fill="hold">
                                          <p:stCondLst>
                                            <p:cond delay="999"/>
                                          </p:stCondLst>
                                        </p:cTn>
                                        <p:tgtEl>
                                          <p:spTgt spid="4"/>
                                        </p:tgtEl>
                                        <p:attrNameLst>
                                          <p:attrName>style.visibility</p:attrName>
                                        </p:attrNameLst>
                                      </p:cBhvr>
                                      <p:to>
                                        <p:strVal val="hidden"/>
                                      </p:to>
                                    </p:set>
                                  </p:childTnLst>
                                </p:cTn>
                              </p:par>
                              <p:par>
                                <p:cTn id="20" presetID="20" presetClass="exit" presetSubtype="0" fill="hold" nodeType="withEffect">
                                  <p:stCondLst>
                                    <p:cond delay="0"/>
                                  </p:stCondLst>
                                  <p:childTnLst>
                                    <p:animEffect transition="out" filter="wedge">
                                      <p:cBhvr>
                                        <p:cTn id="21" dur="2000"/>
                                        <p:tgtEl>
                                          <p:spTgt spid="6"/>
                                        </p:tgtEl>
                                      </p:cBhvr>
                                    </p:animEffect>
                                    <p:set>
                                      <p:cBhvr>
                                        <p:cTn id="22" dur="1" fill="hold">
                                          <p:stCondLst>
                                            <p:cond delay="1999"/>
                                          </p:stCondLst>
                                        </p:cTn>
                                        <p:tgtEl>
                                          <p:spTgt spid="6"/>
                                        </p:tgtEl>
                                        <p:attrNameLst>
                                          <p:attrName>style.visibility</p:attrName>
                                        </p:attrNameLst>
                                      </p:cBhvr>
                                      <p:to>
                                        <p:strVal val="hidden"/>
                                      </p:to>
                                    </p:set>
                                  </p:childTnLst>
                                </p:cTn>
                              </p:par>
                            </p:childTnLst>
                          </p:cTn>
                        </p:par>
                        <p:par>
                          <p:cTn id="23" fill="hold">
                            <p:stCondLst>
                              <p:cond delay="2000"/>
                            </p:stCondLst>
                            <p:childTnLst>
                              <p:par>
                                <p:cTn id="24" presetID="21" presetClass="entr" presetSubtype="3"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3)">
                                      <p:cBhvr>
                                        <p:cTn id="2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AACCFBF-14DA-4A5F-8207-1E1C35618BC7}"/>
              </a:ext>
            </a:extLst>
          </p:cNvPr>
          <p:cNvSpPr/>
          <p:nvPr/>
        </p:nvSpPr>
        <p:spPr>
          <a:xfrm>
            <a:off x="3349706" y="12361"/>
            <a:ext cx="4536242" cy="373757"/>
          </a:xfrm>
          <a:prstGeom prst="rect">
            <a:avLst/>
          </a:prstGeom>
        </p:spPr>
        <p:txBody>
          <a:bodyPr wrap="none">
            <a:spAutoFit/>
          </a:bodyPr>
          <a:lstStyle/>
          <a:p>
            <a:pPr algn="ctr">
              <a:lnSpc>
                <a:spcPct val="107000"/>
              </a:lnSpc>
              <a:spcAft>
                <a:spcPts val="0"/>
              </a:spcAft>
            </a:pPr>
            <a:r>
              <a:rPr lang="es-MX" b="1" i="1" dirty="0">
                <a:solidFill>
                  <a:srgbClr val="000000"/>
                </a:solidFill>
                <a:latin typeface="Arial" panose="020B0604020202020204" pitchFamily="34" charset="0"/>
                <a:ea typeface="Calibri" panose="020F0502020204030204" pitchFamily="34" charset="0"/>
                <a:cs typeface="Times New Roman" panose="02020603050405020304" pitchFamily="18" charset="0"/>
              </a:rPr>
              <a:t>PERÍODOS LECTIVOS PARA LA FASE 3</a:t>
            </a:r>
            <a:endParaRPr lang="es-MX"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Imagen 2">
            <a:extLst>
              <a:ext uri="{FF2B5EF4-FFF2-40B4-BE49-F238E27FC236}">
                <a16:creationId xmlns:a16="http://schemas.microsoft.com/office/drawing/2014/main" id="{7F393CE9-37FE-4E2F-8D50-51FD469280BC}"/>
              </a:ext>
            </a:extLst>
          </p:cNvPr>
          <p:cNvPicPr/>
          <p:nvPr/>
        </p:nvPicPr>
        <p:blipFill>
          <a:blip r:embed="rId2">
            <a:extLst>
              <a:ext uri="{28A0092B-C50C-407E-A947-70E740481C1C}">
                <a14:useLocalDpi xmlns:a14="http://schemas.microsoft.com/office/drawing/2010/main" val="0"/>
              </a:ext>
            </a:extLst>
          </a:blip>
          <a:stretch>
            <a:fillRect/>
          </a:stretch>
        </p:blipFill>
        <p:spPr>
          <a:xfrm>
            <a:off x="2411120" y="330653"/>
            <a:ext cx="6088380" cy="2866390"/>
          </a:xfrm>
          <a:prstGeom prst="rect">
            <a:avLst/>
          </a:prstGeom>
        </p:spPr>
      </p:pic>
      <p:sp>
        <p:nvSpPr>
          <p:cNvPr id="5" name="Rectángulo 4">
            <a:extLst>
              <a:ext uri="{FF2B5EF4-FFF2-40B4-BE49-F238E27FC236}">
                <a16:creationId xmlns:a16="http://schemas.microsoft.com/office/drawing/2014/main" id="{BFA0C819-E3DE-4D51-95C9-DD15A722C755}"/>
              </a:ext>
            </a:extLst>
          </p:cNvPr>
          <p:cNvSpPr/>
          <p:nvPr/>
        </p:nvSpPr>
        <p:spPr>
          <a:xfrm>
            <a:off x="2986172" y="3197043"/>
            <a:ext cx="4938275" cy="373757"/>
          </a:xfrm>
          <a:prstGeom prst="rect">
            <a:avLst/>
          </a:prstGeom>
        </p:spPr>
        <p:txBody>
          <a:bodyPr wrap="none">
            <a:spAutoFit/>
          </a:bodyPr>
          <a:lstStyle/>
          <a:p>
            <a:pPr algn="ctr">
              <a:lnSpc>
                <a:spcPct val="107000"/>
              </a:lnSpc>
              <a:spcAft>
                <a:spcPts val="0"/>
              </a:spcAft>
            </a:pPr>
            <a:r>
              <a:rPr lang="es-MX" b="1" i="1" dirty="0">
                <a:solidFill>
                  <a:srgbClr val="000000"/>
                </a:solidFill>
                <a:latin typeface="Arial" panose="020B0604020202020204" pitchFamily="34" charset="0"/>
                <a:ea typeface="Calibri" panose="020F0502020204030204" pitchFamily="34" charset="0"/>
                <a:cs typeface="Times New Roman" panose="02020603050405020304" pitchFamily="18" charset="0"/>
              </a:rPr>
              <a:t>PERÍODOS LECTIVOS PARA LA FASE 4 Y 5</a:t>
            </a:r>
            <a:endParaRPr lang="es-MX"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a:extLst>
              <a:ext uri="{FF2B5EF4-FFF2-40B4-BE49-F238E27FC236}">
                <a16:creationId xmlns:a16="http://schemas.microsoft.com/office/drawing/2014/main" id="{2C26FF34-0562-46C2-9BD6-D8A05B3C8CBD}"/>
              </a:ext>
            </a:extLst>
          </p:cNvPr>
          <p:cNvPicPr/>
          <p:nvPr/>
        </p:nvPicPr>
        <p:blipFill>
          <a:blip r:embed="rId3">
            <a:extLst>
              <a:ext uri="{28A0092B-C50C-407E-A947-70E740481C1C}">
                <a14:useLocalDpi xmlns:a14="http://schemas.microsoft.com/office/drawing/2010/main" val="0"/>
              </a:ext>
            </a:extLst>
          </a:blip>
          <a:stretch>
            <a:fillRect/>
          </a:stretch>
        </p:blipFill>
        <p:spPr>
          <a:xfrm>
            <a:off x="2411120" y="3515335"/>
            <a:ext cx="6061075" cy="2842260"/>
          </a:xfrm>
          <a:prstGeom prst="rect">
            <a:avLst/>
          </a:prstGeom>
        </p:spPr>
      </p:pic>
      <p:sp>
        <p:nvSpPr>
          <p:cNvPr id="7" name="Rectángulo 6">
            <a:extLst>
              <a:ext uri="{FF2B5EF4-FFF2-40B4-BE49-F238E27FC236}">
                <a16:creationId xmlns:a16="http://schemas.microsoft.com/office/drawing/2014/main" id="{6E836A71-6899-42B3-BF67-F31DE6995C8E}"/>
              </a:ext>
            </a:extLst>
          </p:cNvPr>
          <p:cNvSpPr/>
          <p:nvPr/>
        </p:nvSpPr>
        <p:spPr>
          <a:xfrm>
            <a:off x="215317" y="6437190"/>
            <a:ext cx="11876015" cy="342466"/>
          </a:xfrm>
          <a:prstGeom prst="rect">
            <a:avLst/>
          </a:prstGeom>
        </p:spPr>
        <p:txBody>
          <a:bodyPr wrap="square">
            <a:spAutoFit/>
          </a:bodyPr>
          <a:lstStyle/>
          <a:p>
            <a:pPr algn="ctr">
              <a:lnSpc>
                <a:spcPct val="107000"/>
              </a:lnSpc>
              <a:spcAft>
                <a:spcPts val="0"/>
              </a:spcAft>
            </a:pPr>
            <a:r>
              <a:rPr lang="es-MX" sz="1600" b="1" i="1" dirty="0">
                <a:solidFill>
                  <a:srgbClr val="000000"/>
                </a:solidFill>
                <a:latin typeface="Arial" panose="020B0604020202020204" pitchFamily="34" charset="0"/>
                <a:ea typeface="Calibri" panose="020F0502020204030204" pitchFamily="34" charset="0"/>
                <a:cs typeface="Times New Roman" panose="02020603050405020304" pitchFamily="18" charset="0"/>
              </a:rPr>
              <a:t>Educación Física se impartirá dentro del Campo Formativo “De lo Humano y lo Comunitario” en las fases 3, 4 y 5</a:t>
            </a:r>
            <a:endParaRPr lang="es-MX"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46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par>
                          <p:cTn id="8" fill="hold">
                            <p:stCondLst>
                              <p:cond delay="2000"/>
                            </p:stCondLst>
                            <p:childTnLst>
                              <p:par>
                                <p:cTn id="9" presetID="21" presetClass="entr" presetSubtype="3"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3)">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2000"/>
                                        <p:tgtEl>
                                          <p:spTgt spid="5"/>
                                        </p:tgtEl>
                                      </p:cBhvr>
                                    </p:animEffect>
                                  </p:childTnLst>
                                </p:cTn>
                              </p:par>
                              <p:par>
                                <p:cTn id="17" presetID="3" presetClass="exit" presetSubtype="5" fill="hold" grpId="1" nodeType="withEffect">
                                  <p:stCondLst>
                                    <p:cond delay="0"/>
                                  </p:stCondLst>
                                  <p:childTnLst>
                                    <p:animEffect transition="out" filter="blinds(vertical)">
                                      <p:cBhvr>
                                        <p:cTn id="18" dur="1000"/>
                                        <p:tgtEl>
                                          <p:spTgt spid="2"/>
                                        </p:tgtEl>
                                      </p:cBhvr>
                                    </p:animEffect>
                                    <p:set>
                                      <p:cBhvr>
                                        <p:cTn id="19" dur="1" fill="hold">
                                          <p:stCondLst>
                                            <p:cond delay="999"/>
                                          </p:stCondLst>
                                        </p:cTn>
                                        <p:tgtEl>
                                          <p:spTgt spid="2"/>
                                        </p:tgtEl>
                                        <p:attrNameLst>
                                          <p:attrName>style.visibility</p:attrName>
                                        </p:attrNameLst>
                                      </p:cBhvr>
                                      <p:to>
                                        <p:strVal val="hidden"/>
                                      </p:to>
                                    </p:set>
                                  </p:childTnLst>
                                </p:cTn>
                              </p:par>
                              <p:par>
                                <p:cTn id="20" presetID="20" presetClass="exit" presetSubtype="0" fill="hold" nodeType="withEffect">
                                  <p:stCondLst>
                                    <p:cond delay="0"/>
                                  </p:stCondLst>
                                  <p:childTnLst>
                                    <p:animEffect transition="out" filter="wedge">
                                      <p:cBhvr>
                                        <p:cTn id="21" dur="1000"/>
                                        <p:tgtEl>
                                          <p:spTgt spid="3"/>
                                        </p:tgtEl>
                                      </p:cBhvr>
                                    </p:animEffect>
                                    <p:set>
                                      <p:cBhvr>
                                        <p:cTn id="22" dur="1" fill="hold">
                                          <p:stCondLst>
                                            <p:cond delay="999"/>
                                          </p:stCondLst>
                                        </p:cTn>
                                        <p:tgtEl>
                                          <p:spTgt spid="3"/>
                                        </p:tgtEl>
                                        <p:attrNameLst>
                                          <p:attrName>style.visibility</p:attrName>
                                        </p:attrNameLst>
                                      </p:cBhvr>
                                      <p:to>
                                        <p:strVal val="hidden"/>
                                      </p:to>
                                    </p:set>
                                  </p:childTnLst>
                                </p:cTn>
                              </p:par>
                            </p:childTnLst>
                          </p:cTn>
                        </p:par>
                        <p:par>
                          <p:cTn id="23" fill="hold">
                            <p:stCondLst>
                              <p:cond delay="2000"/>
                            </p:stCondLst>
                            <p:childTnLst>
                              <p:par>
                                <p:cTn id="24" presetID="21" presetClass="entr" presetSubtype="3"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heel(3)">
                                      <p:cBhvr>
                                        <p:cTn id="26" dur="2000"/>
                                        <p:tgtEl>
                                          <p:spTgt spid="6"/>
                                        </p:tgtEl>
                                      </p:cBhvr>
                                    </p:animEffect>
                                  </p:childTnLst>
                                </p:cTn>
                              </p:par>
                            </p:childTnLst>
                          </p:cTn>
                        </p:par>
                        <p:par>
                          <p:cTn id="27" fill="hold">
                            <p:stCondLst>
                              <p:cond delay="4000"/>
                            </p:stCondLst>
                            <p:childTnLst>
                              <p:par>
                                <p:cTn id="28" presetID="31" presetClass="entr" presetSubtype="0"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2000" fill="hold"/>
                                        <p:tgtEl>
                                          <p:spTgt spid="7"/>
                                        </p:tgtEl>
                                        <p:attrNameLst>
                                          <p:attrName>ppt_w</p:attrName>
                                        </p:attrNameLst>
                                      </p:cBhvr>
                                      <p:tavLst>
                                        <p:tav tm="0">
                                          <p:val>
                                            <p:fltVal val="0"/>
                                          </p:val>
                                        </p:tav>
                                        <p:tav tm="100000">
                                          <p:val>
                                            <p:strVal val="#ppt_w"/>
                                          </p:val>
                                        </p:tav>
                                      </p:tavLst>
                                    </p:anim>
                                    <p:anim calcmode="lin" valueType="num">
                                      <p:cBhvr>
                                        <p:cTn id="31" dur="2000" fill="hold"/>
                                        <p:tgtEl>
                                          <p:spTgt spid="7"/>
                                        </p:tgtEl>
                                        <p:attrNameLst>
                                          <p:attrName>ppt_h</p:attrName>
                                        </p:attrNameLst>
                                      </p:cBhvr>
                                      <p:tavLst>
                                        <p:tav tm="0">
                                          <p:val>
                                            <p:fltVal val="0"/>
                                          </p:val>
                                        </p:tav>
                                        <p:tav tm="100000">
                                          <p:val>
                                            <p:strVal val="#ppt_h"/>
                                          </p:val>
                                        </p:tav>
                                      </p:tavLst>
                                    </p:anim>
                                    <p:anim calcmode="lin" valueType="num">
                                      <p:cBhvr>
                                        <p:cTn id="32" dur="2000" fill="hold"/>
                                        <p:tgtEl>
                                          <p:spTgt spid="7"/>
                                        </p:tgtEl>
                                        <p:attrNameLst>
                                          <p:attrName>style.rotation</p:attrName>
                                        </p:attrNameLst>
                                      </p:cBhvr>
                                      <p:tavLst>
                                        <p:tav tm="0">
                                          <p:val>
                                            <p:fltVal val="90"/>
                                          </p:val>
                                        </p:tav>
                                        <p:tav tm="100000">
                                          <p:val>
                                            <p:fltVal val="0"/>
                                          </p:val>
                                        </p:tav>
                                      </p:tavLst>
                                    </p:anim>
                                    <p:animEffect transition="in" filter="fade">
                                      <p:cBhvr>
                                        <p:cTn id="3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5237DCB-9E4C-4387-BEE1-8F3DF79FCE51}"/>
              </a:ext>
            </a:extLst>
          </p:cNvPr>
          <p:cNvSpPr txBox="1"/>
          <p:nvPr/>
        </p:nvSpPr>
        <p:spPr>
          <a:xfrm>
            <a:off x="117446" y="117446"/>
            <a:ext cx="3758268" cy="6617196"/>
          </a:xfrm>
          <a:prstGeom prst="rect">
            <a:avLst/>
          </a:prstGeom>
          <a:solidFill>
            <a:schemeClr val="accent6">
              <a:lumMod val="40000"/>
              <a:lumOff val="60000"/>
            </a:schemeClr>
          </a:solidFill>
          <a:ln w="38100">
            <a:solidFill>
              <a:schemeClr val="tx1"/>
            </a:solidFill>
          </a:ln>
        </p:spPr>
        <p:txBody>
          <a:bodyPr wrap="square" rtlCol="0">
            <a:spAutoFit/>
          </a:bodyPr>
          <a:lstStyle/>
          <a:p>
            <a:pPr algn="ctr"/>
            <a:r>
              <a:rPr lang="es-MX" b="1" dirty="0"/>
              <a:t>METODOLÓGICOS</a:t>
            </a:r>
          </a:p>
          <a:p>
            <a:pPr marL="285750" indent="-285750">
              <a:buFont typeface="Wingdings" panose="05000000000000000000" pitchFamily="2" charset="2"/>
              <a:buChar char="q"/>
            </a:pPr>
            <a:r>
              <a:rPr lang="es-MX" sz="1400" dirty="0"/>
              <a:t>Reconoce al estudiante como artífice de su propio proceso educativo que, a través de la metacognición, se da cuenta de que aprende.</a:t>
            </a:r>
          </a:p>
          <a:p>
            <a:pPr marL="285750" indent="-285750">
              <a:buFont typeface="Wingdings" panose="05000000000000000000" pitchFamily="2" charset="2"/>
              <a:buChar char="q"/>
            </a:pPr>
            <a:r>
              <a:rPr lang="es-MX" sz="1400" dirty="0"/>
              <a:t>Educar con los hechos de la vida para la vida misma de forma dialógica equilibrando descubrimiento y exploración personal con la instrucción y orientación sistemática.</a:t>
            </a:r>
          </a:p>
          <a:p>
            <a:pPr marL="285750" indent="-285750">
              <a:buFont typeface="Wingdings" panose="05000000000000000000" pitchFamily="2" charset="2"/>
              <a:buChar char="q"/>
            </a:pPr>
            <a:r>
              <a:rPr lang="es-MX" sz="1400" dirty="0"/>
              <a:t>Aprendizaje eficaz constructivo, situado, autorregulado y colaborativo </a:t>
            </a:r>
          </a:p>
          <a:p>
            <a:pPr marL="285750" indent="-285750">
              <a:buFont typeface="Wingdings" panose="05000000000000000000" pitchFamily="2" charset="2"/>
              <a:buChar char="q"/>
            </a:pPr>
            <a:r>
              <a:rPr lang="es-MX" sz="1400" dirty="0"/>
              <a:t>Pondera la experiencia docente y la reflexión sobre la práctica para el diseño y selección de estrategias metodológicas activas y participativas, que dinamicen el trabajo en el aula, favorezcan la experimentación y tengan en cuenta la perspectiva socioafectiva. </a:t>
            </a:r>
          </a:p>
          <a:p>
            <a:pPr marL="285750" indent="-285750">
              <a:buFont typeface="Wingdings" panose="05000000000000000000" pitchFamily="2" charset="2"/>
              <a:buChar char="q"/>
            </a:pPr>
            <a:r>
              <a:rPr lang="es-MX" sz="1400" dirty="0"/>
              <a:t>Fomentar aprendizaje colaborativo en tanto construcción colectiva de conocimientos que llevan a cabo personas a partir de distintas fuentes de información mediante estrategias de reflexión, intercambio de opiniones, participación, articulación de ideas y retroalimentación para construir nuevos significados y edificar un saber social plural, informado, responsable y ético.</a:t>
            </a:r>
          </a:p>
          <a:p>
            <a:pPr marL="285750" indent="-285750">
              <a:buFont typeface="Wingdings" panose="05000000000000000000" pitchFamily="2" charset="2"/>
              <a:buChar char="q"/>
            </a:pPr>
            <a:r>
              <a:rPr lang="es-MX" sz="1400" dirty="0"/>
              <a:t>Potenciar la autonomía en el aprendizaje para vincular las estrategias pertinentes al tipo de contenido y al nivel de profundidad que se pretende lograr.</a:t>
            </a:r>
          </a:p>
        </p:txBody>
      </p:sp>
      <p:sp>
        <p:nvSpPr>
          <p:cNvPr id="3" name="CuadroTexto 2">
            <a:extLst>
              <a:ext uri="{FF2B5EF4-FFF2-40B4-BE49-F238E27FC236}">
                <a16:creationId xmlns:a16="http://schemas.microsoft.com/office/drawing/2014/main" id="{EE15AEDB-B2C4-4383-B756-B43E553357EA}"/>
              </a:ext>
            </a:extLst>
          </p:cNvPr>
          <p:cNvSpPr txBox="1"/>
          <p:nvPr/>
        </p:nvSpPr>
        <p:spPr>
          <a:xfrm>
            <a:off x="4216866" y="117446"/>
            <a:ext cx="3758268" cy="6617196"/>
          </a:xfrm>
          <a:prstGeom prst="rect">
            <a:avLst/>
          </a:prstGeom>
          <a:solidFill>
            <a:schemeClr val="accent6">
              <a:lumMod val="40000"/>
              <a:lumOff val="60000"/>
            </a:schemeClr>
          </a:solidFill>
          <a:ln w="38100">
            <a:solidFill>
              <a:schemeClr val="tx1"/>
            </a:solidFill>
          </a:ln>
        </p:spPr>
        <p:txBody>
          <a:bodyPr wrap="square" rtlCol="0">
            <a:spAutoFit/>
          </a:bodyPr>
          <a:lstStyle/>
          <a:p>
            <a:pPr algn="ctr"/>
            <a:r>
              <a:rPr lang="es-MX" b="1" dirty="0"/>
              <a:t>JURÍDICOS:</a:t>
            </a:r>
          </a:p>
          <a:p>
            <a:pPr marL="285750" indent="-285750">
              <a:buFont typeface="Wingdings" panose="05000000000000000000" pitchFamily="2" charset="2"/>
              <a:buChar char="q"/>
            </a:pPr>
            <a:r>
              <a:rPr lang="es-MX" sz="1400" dirty="0"/>
              <a:t>Educación basada en el respeto irrestricto de la dignidad de las personas, con un enfoque de derechos humanos y de igualdad sustantiva que tiende a desarrollar armónicamente todas las facultades del ser humano y fomentar en él, a la vez, el amor a la Patria, el respeto a todas las facultades, las libertades, la cultura de paz y la conciencia de la solidaridad internacional, así como la independencia y la justicia; promover la honestidad, los valores y la mejora continua del proceso de enseñanza aprendizaje. El magisterio es agente fundamental del proceso educativo con derecho a un sistema integral de formación. Los maestros no son empleados que facilitan conocimientos, ni reproductores de contenidos. (Art 3º Constitucional) </a:t>
            </a:r>
          </a:p>
          <a:p>
            <a:pPr marL="285750" indent="-285750">
              <a:buFont typeface="Wingdings" panose="05000000000000000000" pitchFamily="2" charset="2"/>
              <a:buChar char="q"/>
            </a:pPr>
            <a:r>
              <a:rPr lang="es-MX" sz="1400" dirty="0"/>
              <a:t>Ley General de Educación establece currículo nacional obligatorio y homogéneo para todo el territorio nacional, pero es flexible. </a:t>
            </a:r>
          </a:p>
          <a:p>
            <a:pPr marL="285750" indent="-285750">
              <a:buFont typeface="Wingdings" panose="05000000000000000000" pitchFamily="2" charset="2"/>
              <a:buChar char="q"/>
            </a:pPr>
            <a:r>
              <a:rPr lang="es-MX" sz="1400" dirty="0"/>
              <a:t>Artículos 3º, 31º y 73º, (Reformados en mayo 2019) y la Ley General de Educación, la Ley General del Sistema para la Carrera de las Maestras y los Maestros, Ley Reglamentaria de la Fracción IX del Artículo 3o, en materia de Mejora Continua de la Educación y la Ley General de Educación Superior.</a:t>
            </a:r>
          </a:p>
          <a:p>
            <a:endParaRPr lang="es-MX" sz="1400" dirty="0"/>
          </a:p>
        </p:txBody>
      </p:sp>
      <p:sp>
        <p:nvSpPr>
          <p:cNvPr id="4" name="CuadroTexto 3">
            <a:extLst>
              <a:ext uri="{FF2B5EF4-FFF2-40B4-BE49-F238E27FC236}">
                <a16:creationId xmlns:a16="http://schemas.microsoft.com/office/drawing/2014/main" id="{E9117143-0FDB-4625-BE5A-8461C0E123E6}"/>
              </a:ext>
            </a:extLst>
          </p:cNvPr>
          <p:cNvSpPr txBox="1"/>
          <p:nvPr/>
        </p:nvSpPr>
        <p:spPr>
          <a:xfrm>
            <a:off x="8240785" y="117446"/>
            <a:ext cx="3758268" cy="6617196"/>
          </a:xfrm>
          <a:prstGeom prst="rect">
            <a:avLst/>
          </a:prstGeom>
          <a:solidFill>
            <a:schemeClr val="accent6">
              <a:lumMod val="40000"/>
              <a:lumOff val="60000"/>
            </a:schemeClr>
          </a:solidFill>
          <a:ln w="38100">
            <a:solidFill>
              <a:schemeClr val="tx1"/>
            </a:solidFill>
          </a:ln>
        </p:spPr>
        <p:txBody>
          <a:bodyPr wrap="square" rtlCol="0">
            <a:spAutoFit/>
          </a:bodyPr>
          <a:lstStyle/>
          <a:p>
            <a:pPr algn="ctr"/>
            <a:r>
              <a:rPr lang="es-MX" b="1" dirty="0"/>
              <a:t>DIDÁCTICOS:</a:t>
            </a:r>
          </a:p>
          <a:p>
            <a:pPr marL="285750" indent="-285750">
              <a:buFont typeface="Wingdings" panose="05000000000000000000" pitchFamily="2" charset="2"/>
              <a:buChar char="q"/>
            </a:pPr>
            <a:r>
              <a:rPr lang="es-MX" sz="1400" dirty="0"/>
              <a:t>Conductismo, cognitivismo y constructivismo se desarrollaron antes de que la tecnología impactara el proceso de aprendizaje, ahora el cambio educativo debe reconocer que el modelo escolar tradicional respondió a una sociedad industrial, de manufactura en serie y que hoy somos una economía basada en bienes con alto valor agregado e información transformada en conocimiento por ello, la economía del conocimiento constituye una redefinición de los factores de la producción que agregan valor en una sociedad.</a:t>
            </a:r>
          </a:p>
          <a:p>
            <a:pPr marL="285750" indent="-285750">
              <a:buFont typeface="Wingdings" panose="05000000000000000000" pitchFamily="2" charset="2"/>
              <a:buChar char="q"/>
            </a:pPr>
            <a:r>
              <a:rPr lang="es-MX" sz="1400" dirty="0"/>
              <a:t>La vida del conocimiento ha disminuido por lo cual la manera de educar debe ser modificada para no transmitir conocimientos obsoletos pues la cantidad de conocimiento en el mundo se duplica cada 18 meses; Por ello se requiere aprendizaje para toda la vida.</a:t>
            </a:r>
          </a:p>
          <a:p>
            <a:pPr marL="285750" indent="-285750">
              <a:buFont typeface="Wingdings" panose="05000000000000000000" pitchFamily="2" charset="2"/>
              <a:buChar char="q"/>
            </a:pPr>
            <a:r>
              <a:rPr lang="es-MX" sz="1400" dirty="0"/>
              <a:t>La labor docente actual se fundamenta en: </a:t>
            </a:r>
          </a:p>
          <a:p>
            <a:r>
              <a:rPr lang="es-MX" sz="1400" dirty="0"/>
              <a:t>El derecho de las NNAJ a la educación significa que son sujetos activos para desarrollarse. El interés, la actividad, la detección de necesidades y las potencialidades de los alumnos, así como los desafíos de su contexto y de la humanidad en su conjunto, son ejes reguladores de la actividad en el salón de clase. </a:t>
            </a:r>
          </a:p>
          <a:p>
            <a:r>
              <a:rPr lang="es-MX" sz="1400" dirty="0"/>
              <a:t>NNAJ son considerados iguales en capacidades y disposiciones para aprender pero debe haber especial atención a los de alta vulnerabilidad</a:t>
            </a:r>
          </a:p>
        </p:txBody>
      </p:sp>
    </p:spTree>
    <p:extLst>
      <p:ext uri="{BB962C8B-B14F-4D97-AF65-F5344CB8AC3E}">
        <p14:creationId xmlns:p14="http://schemas.microsoft.com/office/powerpoint/2010/main" val="28333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par>
                                <p:cTn id="13" presetID="20" presetClass="exit" presetSubtype="0" fill="hold" grpId="1" nodeType="withEffect">
                                  <p:stCondLst>
                                    <p:cond delay="0"/>
                                  </p:stCondLst>
                                  <p:childTnLst>
                                    <p:animEffect transition="out" filter="wedge">
                                      <p:cBhvr>
                                        <p:cTn id="14" dur="1000"/>
                                        <p:tgtEl>
                                          <p:spTgt spid="2"/>
                                        </p:tgtEl>
                                      </p:cBhvr>
                                    </p:animEffect>
                                    <p:set>
                                      <p:cBhvr>
                                        <p:cTn id="15" dur="1" fill="hold">
                                          <p:stCondLst>
                                            <p:cond delay="999"/>
                                          </p:stCondLst>
                                        </p:cTn>
                                        <p:tgtEl>
                                          <p:spTgt spid="2"/>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heel(1)">
                                      <p:cBhvr>
                                        <p:cTn id="20" dur="2000"/>
                                        <p:tgtEl>
                                          <p:spTgt spid="3"/>
                                        </p:tgtEl>
                                      </p:cBhvr>
                                    </p:animEffect>
                                  </p:childTnLst>
                                </p:cTn>
                              </p:par>
                              <p:par>
                                <p:cTn id="21" presetID="20" presetClass="exit" presetSubtype="0" fill="hold" grpId="1" nodeType="withEffect">
                                  <p:stCondLst>
                                    <p:cond delay="0"/>
                                  </p:stCondLst>
                                  <p:childTnLst>
                                    <p:animEffect transition="out" filter="wedge">
                                      <p:cBhvr>
                                        <p:cTn id="22" dur="1000"/>
                                        <p:tgtEl>
                                          <p:spTgt spid="4"/>
                                        </p:tgtEl>
                                      </p:cBhvr>
                                    </p:animEffect>
                                    <p:set>
                                      <p:cBhvr>
                                        <p:cTn id="23"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4" grpId="0" animBg="1"/>
      <p:bldP spid="4"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0682" y="3402740"/>
            <a:ext cx="11981330" cy="954107"/>
          </a:xfrm>
          <a:prstGeom prst="rect">
            <a:avLst/>
          </a:prstGeom>
        </p:spPr>
        <p:txBody>
          <a:bodyPr wrap="square">
            <a:spAutoFit/>
          </a:bodyPr>
          <a:lstStyle/>
          <a:p>
            <a:pPr algn="just">
              <a:spcAft>
                <a:spcPts val="0"/>
              </a:spcAft>
            </a:pPr>
            <a:r>
              <a:rPr lang="es-MX" sz="1400" b="1" dirty="0">
                <a:effectLst/>
                <a:ea typeface="Calibri" panose="020F0502020204030204" pitchFamily="34" charset="0"/>
                <a:cs typeface="Times New Roman" panose="02020603050405020304" pitchFamily="18" charset="0"/>
              </a:rPr>
              <a:t>*Lo común tiene como objeto que </a:t>
            </a:r>
            <a:r>
              <a:rPr lang="es-MX" sz="1400" b="1" i="1" dirty="0">
                <a:effectLst/>
                <a:ea typeface="Calibri" panose="020F0502020204030204" pitchFamily="34" charset="0"/>
                <a:cs typeface="Times New Roman" panose="02020603050405020304" pitchFamily="18" charset="0"/>
              </a:rPr>
              <a:t>“…</a:t>
            </a:r>
            <a:r>
              <a:rPr lang="es-MX" sz="1400" b="1" i="1" dirty="0">
                <a:solidFill>
                  <a:srgbClr val="C00000"/>
                </a:solidFill>
                <a:effectLst/>
                <a:ea typeface="Calibri" panose="020F0502020204030204" pitchFamily="34" charset="0"/>
                <a:cs typeface="Times New Roman" panose="02020603050405020304" pitchFamily="18" charset="0"/>
              </a:rPr>
              <a:t>los sujetos creen instituciones de autogobierno que permitan el despliegue más libre de sus acciones y del actuar común, dentro de los límites de las reglas de justicia que la sociedad se impone a sí misma. Lo común debe atravesar todos los niveles de vida del espacio social, desde lo local, pasando por lo regional y nacional, hasta lo mundial</a:t>
            </a:r>
            <a:r>
              <a:rPr lang="es-MX" sz="1400" b="1" i="1" dirty="0">
                <a:effectLst/>
                <a:ea typeface="Calibri" panose="020F0502020204030204" pitchFamily="34" charset="0"/>
                <a:cs typeface="Calibri" panose="020F0502020204030204" pitchFamily="34" charset="0"/>
              </a:rPr>
              <a:t>” </a:t>
            </a:r>
            <a:r>
              <a:rPr lang="es-MX" sz="1400" b="1" dirty="0">
                <a:effectLst/>
                <a:ea typeface="Calibri" panose="020F0502020204030204" pitchFamily="34" charset="0"/>
                <a:cs typeface="Calibri" panose="020F0502020204030204" pitchFamily="34" charset="0"/>
              </a:rPr>
              <a:t>Christian Laval y Pierre </a:t>
            </a:r>
            <a:r>
              <a:rPr lang="es-MX" sz="1400" b="1" dirty="0" err="1">
                <a:effectLst/>
                <a:ea typeface="Calibri" panose="020F0502020204030204" pitchFamily="34" charset="0"/>
                <a:cs typeface="Calibri" panose="020F0502020204030204" pitchFamily="34" charset="0"/>
              </a:rPr>
              <a:t>Dardot</a:t>
            </a:r>
            <a:r>
              <a:rPr lang="es-MX" sz="1400" b="1" dirty="0">
                <a:effectLst/>
                <a:ea typeface="Calibri" panose="020F0502020204030204" pitchFamily="34" charset="0"/>
                <a:cs typeface="Calibri" panose="020F0502020204030204" pitchFamily="34" charset="0"/>
              </a:rPr>
              <a:t> (2015), </a:t>
            </a:r>
            <a:r>
              <a:rPr lang="es-MX" sz="1400" b="1" i="1" dirty="0">
                <a:effectLst/>
                <a:ea typeface="Calibri" panose="020F0502020204030204" pitchFamily="34" charset="0"/>
                <a:cs typeface="Calibri" panose="020F0502020204030204" pitchFamily="34" charset="0"/>
              </a:rPr>
              <a:t>Común. Ensayo sobre la revolución en el siglo XXI</a:t>
            </a:r>
            <a:r>
              <a:rPr lang="es-MX" sz="1400" b="1" dirty="0">
                <a:effectLst/>
                <a:ea typeface="Calibri" panose="020F0502020204030204" pitchFamily="34" charset="0"/>
                <a:cs typeface="Calibri" panose="020F0502020204030204" pitchFamily="34" charset="0"/>
              </a:rPr>
              <a:t>, Barcelona, </a:t>
            </a:r>
            <a:r>
              <a:rPr lang="es-MX" sz="1400" b="1" dirty="0" err="1">
                <a:effectLst/>
                <a:ea typeface="Calibri" panose="020F0502020204030204" pitchFamily="34" charset="0"/>
                <a:cs typeface="Calibri" panose="020F0502020204030204" pitchFamily="34" charset="0"/>
              </a:rPr>
              <a:t>Gedisa</a:t>
            </a:r>
            <a:r>
              <a:rPr lang="es-MX" sz="1400" b="1" dirty="0">
                <a:effectLst/>
                <a:ea typeface="Calibri" panose="020F0502020204030204" pitchFamily="34" charset="0"/>
                <a:cs typeface="Calibri" panose="020F0502020204030204" pitchFamily="34" charset="0"/>
              </a:rPr>
              <a:t> Editorial, pp. 27-32 y 58-61.  </a:t>
            </a:r>
            <a:endParaRPr lang="es-MX" sz="1400" b="1" dirty="0">
              <a:effectLst/>
              <a:ea typeface="Calibri" panose="020F0502020204030204" pitchFamily="34" charset="0"/>
              <a:cs typeface="Times New Roman" panose="02020603050405020304" pitchFamily="18" charset="0"/>
            </a:endParaRPr>
          </a:p>
        </p:txBody>
      </p:sp>
      <p:sp>
        <p:nvSpPr>
          <p:cNvPr id="4" name="Rectángulo 3"/>
          <p:cNvSpPr/>
          <p:nvPr/>
        </p:nvSpPr>
        <p:spPr>
          <a:xfrm>
            <a:off x="2344270" y="39958"/>
            <a:ext cx="9847730" cy="3416320"/>
          </a:xfrm>
          <a:prstGeom prst="rect">
            <a:avLst/>
          </a:prstGeom>
        </p:spPr>
        <p:txBody>
          <a:bodyPr wrap="square">
            <a:spAutoFit/>
          </a:bodyPr>
          <a:lstStyle/>
          <a:p>
            <a:pPr algn="just">
              <a:spcAft>
                <a:spcPts val="0"/>
              </a:spcAft>
            </a:pPr>
            <a:r>
              <a:rPr lang="es-MX" sz="24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Montserrat"/>
              </a:rPr>
              <a:t>El Derecho a la Educación obliga al Estado a ofrecer escuela pública que la NEM 2022, redefine para ofrecer educación básica fundamentada en lo común* como corresponsabilidad y coparticipación que genere sujeto colectivo con la diversidad como punto de partida de los procesos de aprendizaje que recentren noción de lo comunitario como fin de la formación básica  para que se construyan sentidos y acciones que limiten lo que es posible para emanciparse; pero también sea posibilidad de construir tejido social compartido. </a:t>
            </a:r>
          </a:p>
        </p:txBody>
      </p:sp>
      <p:sp>
        <p:nvSpPr>
          <p:cNvPr id="6" name="Abrir llave 5"/>
          <p:cNvSpPr/>
          <p:nvPr/>
        </p:nvSpPr>
        <p:spPr>
          <a:xfrm>
            <a:off x="2057400" y="120640"/>
            <a:ext cx="282388" cy="3241125"/>
          </a:xfrm>
          <a:prstGeom prst="leftBrace">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8" name="Rectángulo 7"/>
          <p:cNvSpPr/>
          <p:nvPr/>
        </p:nvSpPr>
        <p:spPr>
          <a:xfrm>
            <a:off x="2337546" y="4168589"/>
            <a:ext cx="9758613" cy="2677656"/>
          </a:xfrm>
          <a:prstGeom prst="rect">
            <a:avLst/>
          </a:prstGeom>
        </p:spPr>
        <p:txBody>
          <a:bodyPr wrap="square">
            <a:spAutoFit/>
          </a:bodyPr>
          <a:lstStyle/>
          <a:p>
            <a:r>
              <a:rPr lang="es-MX" sz="24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En la Educación Pública actual el discurso sobre desigualdades sociales, económicas y culturales se fundamenta en cualidades individualizantes como “</a:t>
            </a:r>
            <a:r>
              <a:rPr lang="es-MX" sz="2400" b="1" i="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inteligencias</a:t>
            </a:r>
            <a:r>
              <a:rPr lang="es-MX" sz="24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 “</a:t>
            </a:r>
            <a:r>
              <a:rPr lang="es-MX" sz="2400" b="1" i="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competencias</a:t>
            </a:r>
            <a:r>
              <a:rPr lang="es-MX" sz="24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 “dones”, “</a:t>
            </a:r>
            <a:r>
              <a:rPr lang="es-MX" sz="2400" b="1" i="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facultades innatas</a:t>
            </a:r>
            <a:r>
              <a:rPr lang="es-MX" sz="24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rPr>
              <a:t>”, que tienden a estandarizarse y medirse como argumento de infancias inferiores que fracasan y superiores que destacan </a:t>
            </a:r>
            <a:r>
              <a:rPr lang="es-MX" sz="2400" b="1" dirty="0">
                <a:solidFill>
                  <a:srgbClr val="66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manejando un supuesto modelo de igualdad de oportunidades.</a:t>
            </a:r>
          </a:p>
        </p:txBody>
      </p:sp>
      <p:sp>
        <p:nvSpPr>
          <p:cNvPr id="9" name="Abrir llave 8"/>
          <p:cNvSpPr/>
          <p:nvPr/>
        </p:nvSpPr>
        <p:spPr>
          <a:xfrm>
            <a:off x="2091548" y="4383741"/>
            <a:ext cx="245998" cy="2469377"/>
          </a:xfrm>
          <a:prstGeom prst="leftBrace">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5" name="Cubo 4">
            <a:extLst>
              <a:ext uri="{FF2B5EF4-FFF2-40B4-BE49-F238E27FC236}">
                <a16:creationId xmlns:a16="http://schemas.microsoft.com/office/drawing/2014/main" id="{9E061E4B-1FA9-4899-BF0A-84F7AD76E648}"/>
              </a:ext>
            </a:extLst>
          </p:cNvPr>
          <p:cNvSpPr/>
          <p:nvPr/>
        </p:nvSpPr>
        <p:spPr>
          <a:xfrm>
            <a:off x="80682" y="1264148"/>
            <a:ext cx="1773285" cy="95410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Derecho Humano</a:t>
            </a:r>
          </a:p>
        </p:txBody>
      </p:sp>
      <p:sp>
        <p:nvSpPr>
          <p:cNvPr id="10" name="Cubo 9">
            <a:extLst>
              <a:ext uri="{FF2B5EF4-FFF2-40B4-BE49-F238E27FC236}">
                <a16:creationId xmlns:a16="http://schemas.microsoft.com/office/drawing/2014/main" id="{D42439A5-E6C8-4071-98A5-0131D0EC322A}"/>
              </a:ext>
            </a:extLst>
          </p:cNvPr>
          <p:cNvSpPr/>
          <p:nvPr/>
        </p:nvSpPr>
        <p:spPr>
          <a:xfrm>
            <a:off x="80682" y="5116798"/>
            <a:ext cx="1773285" cy="101555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Situación de la Educación Básica</a:t>
            </a:r>
          </a:p>
        </p:txBody>
      </p:sp>
    </p:spTree>
    <p:extLst>
      <p:ext uri="{BB962C8B-B14F-4D97-AF65-F5344CB8AC3E}">
        <p14:creationId xmlns:p14="http://schemas.microsoft.com/office/powerpoint/2010/main" val="2455070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left)">
                                      <p:cBhvr>
                                        <p:cTn id="14" dur="2000"/>
                                        <p:tgtEl>
                                          <p:spTgt spid="4">
                                            <p:txEl>
                                              <p:pRg st="0" end="0"/>
                                            </p:txEl>
                                          </p:spTgt>
                                        </p:tgtEl>
                                      </p:cBhvr>
                                    </p:animEffect>
                                  </p:childTnLst>
                                </p:cTn>
                              </p:par>
                              <p:par>
                                <p:cTn id="15" presetID="45"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anim calcmode="lin" valueType="num">
                                      <p:cBhvr>
                                        <p:cTn id="18" dur="2000" fill="hold"/>
                                        <p:tgtEl>
                                          <p:spTgt spid="6"/>
                                        </p:tgtEl>
                                        <p:attrNameLst>
                                          <p:attrName>ppt_w</p:attrName>
                                        </p:attrNameLst>
                                      </p:cBhvr>
                                      <p:tavLst>
                                        <p:tav tm="0" fmla="#ppt_w*sin(2.5*pi*$)">
                                          <p:val>
                                            <p:fltVal val="0"/>
                                          </p:val>
                                        </p:tav>
                                        <p:tav tm="100000">
                                          <p:val>
                                            <p:fltVal val="1"/>
                                          </p:val>
                                        </p:tav>
                                      </p:tavLst>
                                    </p:anim>
                                    <p:anim calcmode="lin" valueType="num">
                                      <p:cBhvr>
                                        <p:cTn id="19" dur="2000" fill="hold"/>
                                        <p:tgtEl>
                                          <p:spTgt spid="6"/>
                                        </p:tgtEl>
                                        <p:attrNameLst>
                                          <p:attrName>ppt_h</p:attrName>
                                        </p:attrNameLst>
                                      </p:cBhvr>
                                      <p:tavLst>
                                        <p:tav tm="0">
                                          <p:val>
                                            <p:strVal val="#ppt_h"/>
                                          </p:val>
                                        </p:tav>
                                        <p:tav tm="100000">
                                          <p:val>
                                            <p:strVal val="#ppt_h"/>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left)">
                                      <p:cBhvr>
                                        <p:cTn id="23" dur="2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2000" fill="hold"/>
                                        <p:tgtEl>
                                          <p:spTgt spid="10"/>
                                        </p:tgtEl>
                                        <p:attrNameLst>
                                          <p:attrName>ppt_w</p:attrName>
                                        </p:attrNameLst>
                                      </p:cBhvr>
                                      <p:tavLst>
                                        <p:tav tm="0">
                                          <p:val>
                                            <p:fltVal val="0"/>
                                          </p:val>
                                        </p:tav>
                                        <p:tav tm="100000">
                                          <p:val>
                                            <p:strVal val="#ppt_w"/>
                                          </p:val>
                                        </p:tav>
                                      </p:tavLst>
                                    </p:anim>
                                    <p:anim calcmode="lin" valueType="num">
                                      <p:cBhvr>
                                        <p:cTn id="29" dur="2000" fill="hold"/>
                                        <p:tgtEl>
                                          <p:spTgt spid="10"/>
                                        </p:tgtEl>
                                        <p:attrNameLst>
                                          <p:attrName>ppt_h</p:attrName>
                                        </p:attrNameLst>
                                      </p:cBhvr>
                                      <p:tavLst>
                                        <p:tav tm="0">
                                          <p:val>
                                            <p:fltVal val="0"/>
                                          </p:val>
                                        </p:tav>
                                        <p:tav tm="100000">
                                          <p:val>
                                            <p:strVal val="#ppt_h"/>
                                          </p:val>
                                        </p:tav>
                                      </p:tavLst>
                                    </p:anim>
                                    <p:anim calcmode="lin" valueType="num">
                                      <p:cBhvr>
                                        <p:cTn id="30" dur="2000" fill="hold"/>
                                        <p:tgtEl>
                                          <p:spTgt spid="10"/>
                                        </p:tgtEl>
                                        <p:attrNameLst>
                                          <p:attrName>style.rotation</p:attrName>
                                        </p:attrNameLst>
                                      </p:cBhvr>
                                      <p:tavLst>
                                        <p:tav tm="0">
                                          <p:val>
                                            <p:fltVal val="90"/>
                                          </p:val>
                                        </p:tav>
                                        <p:tav tm="100000">
                                          <p:val>
                                            <p:fltVal val="0"/>
                                          </p:val>
                                        </p:tav>
                                      </p:tavLst>
                                    </p:anim>
                                    <p:animEffect transition="in" filter="fade">
                                      <p:cBhvr>
                                        <p:cTn id="31" dur="2000"/>
                                        <p:tgtEl>
                                          <p:spTgt spid="10"/>
                                        </p:tgtEl>
                                      </p:cBhvr>
                                    </p:animEffect>
                                  </p:childTnLst>
                                </p:cTn>
                              </p:par>
                              <p:par>
                                <p:cTn id="32" presetID="20" presetClass="exit" presetSubtype="0" fill="hold" grpId="1" nodeType="withEffect">
                                  <p:stCondLst>
                                    <p:cond delay="0"/>
                                  </p:stCondLst>
                                  <p:childTnLst>
                                    <p:animEffect transition="out" filter="wedge">
                                      <p:cBhvr>
                                        <p:cTn id="33" dur="1000"/>
                                        <p:tgtEl>
                                          <p:spTgt spid="5"/>
                                        </p:tgtEl>
                                      </p:cBhvr>
                                    </p:animEffect>
                                    <p:set>
                                      <p:cBhvr>
                                        <p:cTn id="34" dur="1" fill="hold">
                                          <p:stCondLst>
                                            <p:cond delay="999"/>
                                          </p:stCondLst>
                                        </p:cTn>
                                        <p:tgtEl>
                                          <p:spTgt spid="5"/>
                                        </p:tgtEl>
                                        <p:attrNameLst>
                                          <p:attrName>style.visibility</p:attrName>
                                        </p:attrNameLst>
                                      </p:cBhvr>
                                      <p:to>
                                        <p:strVal val="hidden"/>
                                      </p:to>
                                    </p:set>
                                  </p:childTnLst>
                                </p:cTn>
                              </p:par>
                              <p:par>
                                <p:cTn id="35" presetID="3" presetClass="exit" presetSubtype="5" fill="hold" grpId="0" nodeType="withEffect">
                                  <p:stCondLst>
                                    <p:cond delay="0"/>
                                  </p:stCondLst>
                                  <p:childTnLst>
                                    <p:animEffect transition="out" filter="blinds(vertical)">
                                      <p:cBhvr>
                                        <p:cTn id="36" dur="1000"/>
                                        <p:tgtEl>
                                          <p:spTgt spid="4">
                                            <p:txEl>
                                              <p:pRg st="0" end="0"/>
                                            </p:txEl>
                                          </p:spTgt>
                                        </p:tgtEl>
                                      </p:cBhvr>
                                    </p:animEffect>
                                    <p:set>
                                      <p:cBhvr>
                                        <p:cTn id="37" dur="1" fill="hold">
                                          <p:stCondLst>
                                            <p:cond delay="999"/>
                                          </p:stCondLst>
                                        </p:cTn>
                                        <p:tgtEl>
                                          <p:spTgt spid="4">
                                            <p:txEl>
                                              <p:pRg st="0" end="0"/>
                                            </p:txEl>
                                          </p:spTgt>
                                        </p:tgtEl>
                                        <p:attrNameLst>
                                          <p:attrName>style.visibility</p:attrName>
                                        </p:attrNameLst>
                                      </p:cBhvr>
                                      <p:to>
                                        <p:strVal val="hidden"/>
                                      </p:to>
                                    </p:set>
                                  </p:childTnLst>
                                </p:cTn>
                              </p:par>
                              <p:par>
                                <p:cTn id="38" presetID="1" presetClass="exit" presetSubtype="0" fill="hold" grpId="1" nodeType="withEffect">
                                  <p:stCondLst>
                                    <p:cond delay="0"/>
                                  </p:stCondLst>
                                  <p:childTnLst>
                                    <p:set>
                                      <p:cBhvr>
                                        <p:cTn id="39" dur="1" fill="hold">
                                          <p:stCondLst>
                                            <p:cond delay="0"/>
                                          </p:stCondLst>
                                        </p:cTn>
                                        <p:tgtEl>
                                          <p:spTgt spid="6"/>
                                        </p:tgtEl>
                                        <p:attrNameLst>
                                          <p:attrName>style.visibility</p:attrName>
                                        </p:attrNameLst>
                                      </p:cBhvr>
                                      <p:to>
                                        <p:strVal val="hidden"/>
                                      </p:to>
                                    </p:set>
                                  </p:childTnLst>
                                </p:cTn>
                              </p:par>
                              <p:par>
                                <p:cTn id="40" presetID="3" presetClass="exit" presetSubtype="5" fill="hold" grpId="1" nodeType="withEffect">
                                  <p:stCondLst>
                                    <p:cond delay="0"/>
                                  </p:stCondLst>
                                  <p:childTnLst>
                                    <p:animEffect transition="out" filter="blinds(vertical)">
                                      <p:cBhvr>
                                        <p:cTn id="41" dur="2000"/>
                                        <p:tgtEl>
                                          <p:spTgt spid="2"/>
                                        </p:tgtEl>
                                      </p:cBhvr>
                                    </p:animEffect>
                                    <p:set>
                                      <p:cBhvr>
                                        <p:cTn id="42" dur="1" fill="hold">
                                          <p:stCondLst>
                                            <p:cond delay="1999"/>
                                          </p:stCondLst>
                                        </p:cTn>
                                        <p:tgtEl>
                                          <p:spTgt spid="2"/>
                                        </p:tgtEl>
                                        <p:attrNameLst>
                                          <p:attrName>style.visibility</p:attrName>
                                        </p:attrNameLst>
                                      </p:cBhvr>
                                      <p:to>
                                        <p:strVal val="hidden"/>
                                      </p:to>
                                    </p:set>
                                  </p:childTnLst>
                                </p:cTn>
                              </p:par>
                            </p:childTnLst>
                          </p:cTn>
                        </p:par>
                        <p:par>
                          <p:cTn id="43" fill="hold">
                            <p:stCondLst>
                              <p:cond delay="2000"/>
                            </p:stCondLst>
                            <p:childTnLst>
                              <p:par>
                                <p:cTn id="44" presetID="22" presetClass="entr" presetSubtype="8"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2000"/>
                                        <p:tgtEl>
                                          <p:spTgt spid="8"/>
                                        </p:tgtEl>
                                      </p:cBhvr>
                                    </p:animEffect>
                                  </p:childTnLst>
                                </p:cTn>
                              </p:par>
                              <p:par>
                                <p:cTn id="47" presetID="45"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fade">
                                      <p:cBhvr>
                                        <p:cTn id="49" dur="2000"/>
                                        <p:tgtEl>
                                          <p:spTgt spid="9"/>
                                        </p:tgtEl>
                                      </p:cBhvr>
                                    </p:animEffect>
                                    <p:anim calcmode="lin" valueType="num">
                                      <p:cBhvr>
                                        <p:cTn id="50" dur="2000" fill="hold"/>
                                        <p:tgtEl>
                                          <p:spTgt spid="9"/>
                                        </p:tgtEl>
                                        <p:attrNameLst>
                                          <p:attrName>ppt_w</p:attrName>
                                        </p:attrNameLst>
                                      </p:cBhvr>
                                      <p:tavLst>
                                        <p:tav tm="0" fmla="#ppt_w*sin(2.5*pi*$)">
                                          <p:val>
                                            <p:fltVal val="0"/>
                                          </p:val>
                                        </p:tav>
                                        <p:tav tm="100000">
                                          <p:val>
                                            <p:fltVal val="1"/>
                                          </p:val>
                                        </p:tav>
                                      </p:tavLst>
                                    </p:anim>
                                    <p:anim calcmode="lin" valueType="num">
                                      <p:cBhvr>
                                        <p:cTn id="51"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build="allAtOnce"/>
      <p:bldP spid="6" grpId="0" animBg="1"/>
      <p:bldP spid="6" grpId="1" animBg="1"/>
      <p:bldP spid="8" grpId="0"/>
      <p:bldP spid="9" grpId="0" animBg="1"/>
      <p:bldP spid="5" grpId="0" animBg="1"/>
      <p:bldP spid="5" grpId="1"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281082" y="0"/>
            <a:ext cx="8807824" cy="4524315"/>
          </a:xfrm>
          <a:prstGeom prst="rect">
            <a:avLst/>
          </a:prstGeom>
        </p:spPr>
        <p:txBody>
          <a:bodyPr wrap="square">
            <a:spAutoFit/>
          </a:bodyPr>
          <a:lstStyle/>
          <a:p>
            <a:pPr algn="just">
              <a:spcAft>
                <a:spcPts val="0"/>
              </a:spcAft>
            </a:pPr>
            <a:r>
              <a:rPr lang="es-MX" sz="24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Montserrat"/>
              </a:rPr>
              <a:t>Se reconoce que, en E-A, influyen procesos de familia, comunidad, sociales, culturales y económicos Conocer condiciones en que NNA ingresan y viven la escuela, para aprender y desenvolverse, es fundamental para entender el acercamiento o lejanía curricular. Principio de Justicia Social es condición para plantear currículo de bienestar entendiéndolo como resultado de proceso dinámico a través del cual las NNA puedan ejercer sus derechos y gozar de condiciones para desarrollar su máximo potencial en términos de resultados positivos a lo largo de su vida como producto de sus interacciones como estudiantes, con su familia, con su comunidad y con el Estado.</a:t>
            </a:r>
            <a:endParaRPr lang="es-MX" sz="2400" b="1" dirty="0">
              <a:solidFill>
                <a:srgbClr val="660066"/>
              </a:solidFill>
              <a:effectLst>
                <a:outerShdw blurRad="38100" dist="38100" dir="2700000" algn="tl">
                  <a:srgbClr val="000000">
                    <a:alpha val="43137"/>
                  </a:srgbClr>
                </a:outerShdw>
              </a:effectLst>
              <a:latin typeface="Montserrat"/>
              <a:ea typeface="Calibri" panose="020F0502020204030204" pitchFamily="34" charset="0"/>
              <a:cs typeface="Montserrat"/>
            </a:endParaRPr>
          </a:p>
        </p:txBody>
      </p:sp>
      <p:sp>
        <p:nvSpPr>
          <p:cNvPr id="4" name="Abrir llave 3"/>
          <p:cNvSpPr/>
          <p:nvPr/>
        </p:nvSpPr>
        <p:spPr>
          <a:xfrm>
            <a:off x="3035084" y="53789"/>
            <a:ext cx="245998" cy="4235824"/>
          </a:xfrm>
          <a:prstGeom prst="leftBrace">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6" name="Rectángulo 5"/>
          <p:cNvSpPr/>
          <p:nvPr/>
        </p:nvSpPr>
        <p:spPr>
          <a:xfrm>
            <a:off x="3281082" y="4510869"/>
            <a:ext cx="8807824" cy="2308324"/>
          </a:xfrm>
          <a:prstGeom prst="rect">
            <a:avLst/>
          </a:prstGeom>
        </p:spPr>
        <p:txBody>
          <a:bodyPr wrap="square">
            <a:spAutoFit/>
          </a:bodyPr>
          <a:lstStyle/>
          <a:p>
            <a:pPr algn="just">
              <a:spcAft>
                <a:spcPts val="0"/>
              </a:spcAft>
            </a:pPr>
            <a:r>
              <a:rPr lang="es-MX" sz="24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Montserrat"/>
              </a:rPr>
              <a:t>En las Reformas prevalece referente posrevolucionario nacionalista, de mestizaje, con positivismo y patriarcado que propaga desigualdad, racismo y clasismo como mecanismos estructurales que generan problemas educativos adjudicados al “</a:t>
            </a:r>
            <a:r>
              <a:rPr lang="es-MX" sz="2400" b="1" i="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Montserrat"/>
              </a:rPr>
              <a:t>capital cultural</a:t>
            </a:r>
            <a:r>
              <a:rPr lang="es-MX" sz="24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Montserrat"/>
              </a:rPr>
              <a:t>” sin cuestionar el carácter básico y nacional de los aprendizajes. </a:t>
            </a:r>
            <a:endParaRPr lang="es-MX" sz="24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7" name="Abrir llave 6"/>
          <p:cNvSpPr/>
          <p:nvPr/>
        </p:nvSpPr>
        <p:spPr>
          <a:xfrm>
            <a:off x="3035084" y="4745570"/>
            <a:ext cx="245998" cy="1897277"/>
          </a:xfrm>
          <a:prstGeom prst="leftBrace">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8" name="Cubo 7">
            <a:extLst>
              <a:ext uri="{FF2B5EF4-FFF2-40B4-BE49-F238E27FC236}">
                <a16:creationId xmlns:a16="http://schemas.microsoft.com/office/drawing/2014/main" id="{B21FDDA7-D5F6-45BE-B670-8298FC48E2D6}"/>
              </a:ext>
            </a:extLst>
          </p:cNvPr>
          <p:cNvSpPr/>
          <p:nvPr/>
        </p:nvSpPr>
        <p:spPr>
          <a:xfrm>
            <a:off x="200203" y="1275652"/>
            <a:ext cx="2531049" cy="1792098"/>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Escuela Pública como espacio principal para concretar este derecho</a:t>
            </a:r>
          </a:p>
        </p:txBody>
      </p:sp>
      <p:sp>
        <p:nvSpPr>
          <p:cNvPr id="9" name="Cubo 8">
            <a:extLst>
              <a:ext uri="{FF2B5EF4-FFF2-40B4-BE49-F238E27FC236}">
                <a16:creationId xmlns:a16="http://schemas.microsoft.com/office/drawing/2014/main" id="{FB0D45BD-3CC1-4665-8525-0470071AE345}"/>
              </a:ext>
            </a:extLst>
          </p:cNvPr>
          <p:cNvSpPr/>
          <p:nvPr/>
        </p:nvSpPr>
        <p:spPr>
          <a:xfrm>
            <a:off x="200203" y="4964982"/>
            <a:ext cx="2531049" cy="1458451"/>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Redefinir el carácter Universalista y Nacionalista del Conocimiento</a:t>
            </a:r>
          </a:p>
        </p:txBody>
      </p:sp>
    </p:spTree>
    <p:extLst>
      <p:ext uri="{BB962C8B-B14F-4D97-AF65-F5344CB8AC3E}">
        <p14:creationId xmlns:p14="http://schemas.microsoft.com/office/powerpoint/2010/main" val="105547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 calcmode="lin" valueType="num">
                                      <p:cBhvr>
                                        <p:cTn id="9" dur="2000" fill="hold"/>
                                        <p:tgtEl>
                                          <p:spTgt spid="8"/>
                                        </p:tgtEl>
                                        <p:attrNameLst>
                                          <p:attrName>style.rotation</p:attrName>
                                        </p:attrNameLst>
                                      </p:cBhvr>
                                      <p:tavLst>
                                        <p:tav tm="0">
                                          <p:val>
                                            <p:fltVal val="90"/>
                                          </p:val>
                                        </p:tav>
                                        <p:tav tm="100000">
                                          <p:val>
                                            <p:fltVal val="0"/>
                                          </p:val>
                                        </p:tav>
                                      </p:tavLst>
                                    </p:anim>
                                    <p:animEffect transition="in" filter="fade">
                                      <p:cBhvr>
                                        <p:cTn id="10" dur="2000"/>
                                        <p:tgtEl>
                                          <p:spTgt spid="8"/>
                                        </p:tgtEl>
                                      </p:cBhvr>
                                    </p:animEffect>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2000"/>
                                        <p:tgtEl>
                                          <p:spTgt spid="3"/>
                                        </p:tgtEl>
                                      </p:cBhvr>
                                    </p:animEffect>
                                  </p:childTnLst>
                                </p:cTn>
                              </p:par>
                              <p:par>
                                <p:cTn id="15" presetID="4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2000" fill="hold"/>
                                        <p:tgtEl>
                                          <p:spTgt spid="9"/>
                                        </p:tgtEl>
                                        <p:attrNameLst>
                                          <p:attrName>ppt_w</p:attrName>
                                        </p:attrNameLst>
                                      </p:cBhvr>
                                      <p:tavLst>
                                        <p:tav tm="0">
                                          <p:val>
                                            <p:fltVal val="0"/>
                                          </p:val>
                                        </p:tav>
                                        <p:tav tm="100000">
                                          <p:val>
                                            <p:strVal val="#ppt_w"/>
                                          </p:val>
                                        </p:tav>
                                      </p:tavLst>
                                    </p:anim>
                                    <p:anim calcmode="lin" valueType="num">
                                      <p:cBhvr>
                                        <p:cTn id="25" dur="2000" fill="hold"/>
                                        <p:tgtEl>
                                          <p:spTgt spid="9"/>
                                        </p:tgtEl>
                                        <p:attrNameLst>
                                          <p:attrName>ppt_h</p:attrName>
                                        </p:attrNameLst>
                                      </p:cBhvr>
                                      <p:tavLst>
                                        <p:tav tm="0">
                                          <p:val>
                                            <p:fltVal val="0"/>
                                          </p:val>
                                        </p:tav>
                                        <p:tav tm="100000">
                                          <p:val>
                                            <p:strVal val="#ppt_h"/>
                                          </p:val>
                                        </p:tav>
                                      </p:tavLst>
                                    </p:anim>
                                    <p:anim calcmode="lin" valueType="num">
                                      <p:cBhvr>
                                        <p:cTn id="26" dur="2000" fill="hold"/>
                                        <p:tgtEl>
                                          <p:spTgt spid="9"/>
                                        </p:tgtEl>
                                        <p:attrNameLst>
                                          <p:attrName>style.rotation</p:attrName>
                                        </p:attrNameLst>
                                      </p:cBhvr>
                                      <p:tavLst>
                                        <p:tav tm="0">
                                          <p:val>
                                            <p:fltVal val="90"/>
                                          </p:val>
                                        </p:tav>
                                        <p:tav tm="100000">
                                          <p:val>
                                            <p:fltVal val="0"/>
                                          </p:val>
                                        </p:tav>
                                      </p:tavLst>
                                    </p:anim>
                                    <p:animEffect transition="in" filter="fade">
                                      <p:cBhvr>
                                        <p:cTn id="27" dur="2000"/>
                                        <p:tgtEl>
                                          <p:spTgt spid="9"/>
                                        </p:tgtEl>
                                      </p:cBhvr>
                                    </p:animEffect>
                                  </p:childTnLst>
                                </p:cTn>
                              </p:par>
                              <p:par>
                                <p:cTn id="28" presetID="20" presetClass="exit" presetSubtype="0" fill="hold" grpId="1" nodeType="withEffect">
                                  <p:stCondLst>
                                    <p:cond delay="0"/>
                                  </p:stCondLst>
                                  <p:childTnLst>
                                    <p:animEffect transition="out" filter="wedge">
                                      <p:cBhvr>
                                        <p:cTn id="29" dur="1000"/>
                                        <p:tgtEl>
                                          <p:spTgt spid="8"/>
                                        </p:tgtEl>
                                      </p:cBhvr>
                                    </p:animEffect>
                                    <p:set>
                                      <p:cBhvr>
                                        <p:cTn id="30" dur="1" fill="hold">
                                          <p:stCondLst>
                                            <p:cond delay="999"/>
                                          </p:stCondLst>
                                        </p:cTn>
                                        <p:tgtEl>
                                          <p:spTgt spid="8"/>
                                        </p:tgtEl>
                                        <p:attrNameLst>
                                          <p:attrName>style.visibility</p:attrName>
                                        </p:attrNameLst>
                                      </p:cBhvr>
                                      <p:to>
                                        <p:strVal val="hidden"/>
                                      </p:to>
                                    </p:set>
                                  </p:childTnLst>
                                </p:cTn>
                              </p:par>
                              <p:par>
                                <p:cTn id="31" presetID="3" presetClass="exit" presetSubtype="5" fill="hold" grpId="1" nodeType="withEffect">
                                  <p:stCondLst>
                                    <p:cond delay="0"/>
                                  </p:stCondLst>
                                  <p:childTnLst>
                                    <p:animEffect transition="out" filter="blinds(vertical)">
                                      <p:cBhvr>
                                        <p:cTn id="32" dur="1000"/>
                                        <p:tgtEl>
                                          <p:spTgt spid="3"/>
                                        </p:tgtEl>
                                      </p:cBhvr>
                                    </p:animEffect>
                                    <p:set>
                                      <p:cBhvr>
                                        <p:cTn id="33" dur="1" fill="hold">
                                          <p:stCondLst>
                                            <p:cond delay="999"/>
                                          </p:stCondLst>
                                        </p:cTn>
                                        <p:tgtEl>
                                          <p:spTgt spid="3"/>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4"/>
                                        </p:tgtEl>
                                        <p:attrNameLst>
                                          <p:attrName>style.visibility</p:attrName>
                                        </p:attrNameLst>
                                      </p:cBhvr>
                                      <p:to>
                                        <p:strVal val="hidden"/>
                                      </p:to>
                                    </p:se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2000"/>
                                        <p:tgtEl>
                                          <p:spTgt spid="6"/>
                                        </p:tgtEl>
                                      </p:cBhvr>
                                    </p:animEffect>
                                  </p:childTnLst>
                                </p:cTn>
                              </p:par>
                              <p:par>
                                <p:cTn id="40" presetID="45"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ppt_w</p:attrName>
                                        </p:attrNameLst>
                                      </p:cBhvr>
                                      <p:tavLst>
                                        <p:tav tm="0" fmla="#ppt_w*sin(2.5*pi*$)">
                                          <p:val>
                                            <p:fltVal val="0"/>
                                          </p:val>
                                        </p:tav>
                                        <p:tav tm="100000">
                                          <p:val>
                                            <p:fltVal val="1"/>
                                          </p:val>
                                        </p:tav>
                                      </p:tavLst>
                                    </p:anim>
                                    <p:anim calcmode="lin" valueType="num">
                                      <p:cBhvr>
                                        <p:cTn id="44" dur="1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4" grpId="1" animBg="1"/>
      <p:bldP spid="6" grpId="0"/>
      <p:bldP spid="7" grpId="0" animBg="1"/>
      <p:bldP spid="8" grpId="0" animBg="1"/>
      <p:bldP spid="8" grpId="1"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926826" y="174812"/>
            <a:ext cx="9000565" cy="6386364"/>
          </a:xfrm>
          <a:prstGeom prst="rect">
            <a:avLst/>
          </a:prstGeom>
        </p:spPr>
        <p:txBody>
          <a:bodyPr wrap="square">
            <a:spAutoFit/>
          </a:bodyPr>
          <a:lstStyle/>
          <a:p>
            <a:pPr algn="just">
              <a:lnSpc>
                <a:spcPct val="107000"/>
              </a:lnSpc>
              <a:spcAft>
                <a:spcPts val="0"/>
              </a:spcAft>
            </a:pPr>
            <a:r>
              <a:rPr lang="es-MX" sz="24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Propuesta curricular se basa en lo planteado en el Art. 22º de la Ley General de Educación: </a:t>
            </a:r>
          </a:p>
          <a:p>
            <a:pPr algn="just">
              <a:lnSpc>
                <a:spcPct val="107000"/>
              </a:lnSpc>
              <a:spcAft>
                <a:spcPts val="0"/>
              </a:spcAft>
            </a:pPr>
            <a:r>
              <a:rPr lang="es-MX" sz="2400" b="1" i="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“Los planes y programas a los que se refiere este Capítulo favorecerán el desarrollo integral y gradual de los educandos en los niveles</a:t>
            </a:r>
            <a:r>
              <a:rPr lang="es-MX" sz="24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r>
              <a:rPr lang="es-MX" sz="2400" b="1" i="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preescolar, primaria, secundaria, el tipo media superior y la normal, considerando la diversidad de saberes, con un carácter didáctico y curricular diferenciado, que responda a las condiciones personales, sociales, culturales, económicas de los estudiantes, docentes, planteles, comunidades y regiones del país. Sus propósitos, contenidos, procesos y estrategias educativas, recursos didácticos y evaluación del aprendizaje y de acreditación, se establecerán de acuerdo con cada tipo, nivel, modalidad y opción educativa, así como a las condiciones territoriales, culturales, sociales, productivas y formativas de las instituciones educativas”.</a:t>
            </a:r>
            <a:endParaRPr lang="es-MX" sz="24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4" name="Abrir llave 3"/>
          <p:cNvSpPr/>
          <p:nvPr/>
        </p:nvSpPr>
        <p:spPr>
          <a:xfrm>
            <a:off x="2680828" y="403412"/>
            <a:ext cx="245998" cy="5916706"/>
          </a:xfrm>
          <a:prstGeom prst="leftBrace">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5" name="Cubo 4">
            <a:extLst>
              <a:ext uri="{FF2B5EF4-FFF2-40B4-BE49-F238E27FC236}">
                <a16:creationId xmlns:a16="http://schemas.microsoft.com/office/drawing/2014/main" id="{91863716-69E1-4EF7-80AA-06C88CFAD105}"/>
              </a:ext>
            </a:extLst>
          </p:cNvPr>
          <p:cNvSpPr/>
          <p:nvPr/>
        </p:nvSpPr>
        <p:spPr>
          <a:xfrm>
            <a:off x="43228" y="2191501"/>
            <a:ext cx="2369014" cy="233855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Marco Curricular. Elementos que fundamentan y orientan la operación del Plan de Estudios</a:t>
            </a:r>
          </a:p>
        </p:txBody>
      </p:sp>
    </p:spTree>
    <p:extLst>
      <p:ext uri="{BB962C8B-B14F-4D97-AF65-F5344CB8AC3E}">
        <p14:creationId xmlns:p14="http://schemas.microsoft.com/office/powerpoint/2010/main" val="29288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2000"/>
                                        <p:tgtEl>
                                          <p:spTgt spid="3"/>
                                        </p:tgtEl>
                                      </p:cBhvr>
                                    </p:animEffect>
                                  </p:childTnLst>
                                </p:cTn>
                              </p:par>
                              <p:par>
                                <p:cTn id="15" presetID="4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2684368" y="0"/>
            <a:ext cx="9404538" cy="4044056"/>
          </a:xfrm>
          <a:prstGeom prst="rect">
            <a:avLst/>
          </a:prstGeom>
        </p:spPr>
        <p:txBody>
          <a:bodyPr wrap="square">
            <a:spAutoFit/>
          </a:bodyPr>
          <a:lstStyle/>
          <a:p>
            <a:pPr algn="just">
              <a:lnSpc>
                <a:spcPct val="107000"/>
              </a:lnSpc>
              <a:spcAft>
                <a:spcPts val="0"/>
              </a:spcAft>
            </a:pPr>
            <a:r>
              <a:rPr lang="es-MX" sz="24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Fundamento del Plan de estudio 2022 el Art. 3º Constitucional:</a:t>
            </a:r>
          </a:p>
          <a:p>
            <a:pPr algn="just">
              <a:lnSpc>
                <a:spcPct val="107000"/>
              </a:lnSpc>
              <a:spcAft>
                <a:spcPts val="0"/>
              </a:spcAft>
            </a:pPr>
            <a:r>
              <a:rPr lang="es-MX" sz="2400" b="1" i="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“Planes y programas de estudio tendrán perspectiva de género y orientación integral, por lo que se incluirá el conocimiento de las ciencias y humanidades: la enseñanza de las matemáticas, la lecto-escritura, la literacidad, la historia, la geografía, el civismo, la filosofía, la tecnología, la innovación, las lenguas indígenas de nuestro país, las lenguas extranjeras, la educación física, el deporte, las artes, en especial la música, la promoción de estilos de vida saludables, la educación sexual y reproductiva y el cuidado al medio ambiente, entre otras”. </a:t>
            </a:r>
            <a:endParaRPr lang="es-MX" sz="24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p:txBody>
      </p:sp>
      <p:sp>
        <p:nvSpPr>
          <p:cNvPr id="4" name="Abrir llave 3"/>
          <p:cNvSpPr/>
          <p:nvPr/>
        </p:nvSpPr>
        <p:spPr>
          <a:xfrm>
            <a:off x="2517626" y="121023"/>
            <a:ext cx="185233" cy="3697942"/>
          </a:xfrm>
          <a:prstGeom prst="leftBrace">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6" name="Rectángulo 5"/>
          <p:cNvSpPr/>
          <p:nvPr/>
        </p:nvSpPr>
        <p:spPr>
          <a:xfrm>
            <a:off x="2702858" y="4039558"/>
            <a:ext cx="9386047" cy="2677656"/>
          </a:xfrm>
          <a:prstGeom prst="rect">
            <a:avLst/>
          </a:prstGeom>
        </p:spPr>
        <p:txBody>
          <a:bodyPr wrap="square">
            <a:spAutoFit/>
          </a:bodyPr>
          <a:lstStyle/>
          <a:p>
            <a:pPr algn="just">
              <a:spcAft>
                <a:spcPts val="0"/>
              </a:spcAft>
            </a:pPr>
            <a:r>
              <a:rPr lang="es-MX" sz="24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Jurídico da sentido nacional; plan y programas se construyen desde la diversidad; por ello, plan, programas, libros de texto y otros materiales de educación básica estructuran contenidos teniendo como finalidad el interés de las comunidades de la sociedad, articulando lo común con lo diverso y </a:t>
            </a:r>
            <a:r>
              <a:rPr lang="es-MX" sz="2400" b="1" dirty="0">
                <a:solidFill>
                  <a:srgbClr val="66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serán interpretados por maestros y NNA, para darles significados y valores que puedan vincularse con tradiciones y saberes.</a:t>
            </a:r>
            <a:r>
              <a:rPr lang="es-MX" sz="24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p>
        </p:txBody>
      </p:sp>
      <p:sp>
        <p:nvSpPr>
          <p:cNvPr id="7" name="Abrir llave 6"/>
          <p:cNvSpPr/>
          <p:nvPr/>
        </p:nvSpPr>
        <p:spPr>
          <a:xfrm>
            <a:off x="2517626" y="4141256"/>
            <a:ext cx="174810" cy="2474259"/>
          </a:xfrm>
          <a:prstGeom prst="leftBrace">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8" name="Cubo 7">
            <a:extLst>
              <a:ext uri="{FF2B5EF4-FFF2-40B4-BE49-F238E27FC236}">
                <a16:creationId xmlns:a16="http://schemas.microsoft.com/office/drawing/2014/main" id="{E223F390-9300-4191-AC3C-FC6EDFC30EC4}"/>
              </a:ext>
            </a:extLst>
          </p:cNvPr>
          <p:cNvSpPr/>
          <p:nvPr/>
        </p:nvSpPr>
        <p:spPr>
          <a:xfrm>
            <a:off x="26895" y="581616"/>
            <a:ext cx="2203878" cy="2776756"/>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Plan de Estudios. Hoja de Ruta para desarrollar los aprendizajes básicos de Educación Básica</a:t>
            </a:r>
          </a:p>
        </p:txBody>
      </p:sp>
      <p:sp>
        <p:nvSpPr>
          <p:cNvPr id="9" name="Cubo 8">
            <a:extLst>
              <a:ext uri="{FF2B5EF4-FFF2-40B4-BE49-F238E27FC236}">
                <a16:creationId xmlns:a16="http://schemas.microsoft.com/office/drawing/2014/main" id="{4994555A-AD07-44F2-B9EA-9E8FA3D6A107}"/>
              </a:ext>
            </a:extLst>
          </p:cNvPr>
          <p:cNvSpPr/>
          <p:nvPr/>
        </p:nvSpPr>
        <p:spPr>
          <a:xfrm>
            <a:off x="103094" y="3791028"/>
            <a:ext cx="2203878" cy="306697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El Plan despliega la estructura curricular que organiza los contenidos y secuencia temporal para su desarrollo</a:t>
            </a:r>
          </a:p>
        </p:txBody>
      </p:sp>
    </p:spTree>
    <p:extLst>
      <p:ext uri="{BB962C8B-B14F-4D97-AF65-F5344CB8AC3E}">
        <p14:creationId xmlns:p14="http://schemas.microsoft.com/office/powerpoint/2010/main" val="4172241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000" fill="hold"/>
                                        <p:tgtEl>
                                          <p:spTgt spid="8"/>
                                        </p:tgtEl>
                                        <p:attrNameLst>
                                          <p:attrName>ppt_w</p:attrName>
                                        </p:attrNameLst>
                                      </p:cBhvr>
                                      <p:tavLst>
                                        <p:tav tm="0">
                                          <p:val>
                                            <p:fltVal val="0"/>
                                          </p:val>
                                        </p:tav>
                                        <p:tav tm="100000">
                                          <p:val>
                                            <p:strVal val="#ppt_w"/>
                                          </p:val>
                                        </p:tav>
                                      </p:tavLst>
                                    </p:anim>
                                    <p:anim calcmode="lin" valueType="num">
                                      <p:cBhvr>
                                        <p:cTn id="8" dur="2000" fill="hold"/>
                                        <p:tgtEl>
                                          <p:spTgt spid="8"/>
                                        </p:tgtEl>
                                        <p:attrNameLst>
                                          <p:attrName>ppt_h</p:attrName>
                                        </p:attrNameLst>
                                      </p:cBhvr>
                                      <p:tavLst>
                                        <p:tav tm="0">
                                          <p:val>
                                            <p:fltVal val="0"/>
                                          </p:val>
                                        </p:tav>
                                        <p:tav tm="100000">
                                          <p:val>
                                            <p:strVal val="#ppt_h"/>
                                          </p:val>
                                        </p:tav>
                                      </p:tavLst>
                                    </p:anim>
                                    <p:anim calcmode="lin" valueType="num">
                                      <p:cBhvr>
                                        <p:cTn id="9" dur="2000" fill="hold"/>
                                        <p:tgtEl>
                                          <p:spTgt spid="8"/>
                                        </p:tgtEl>
                                        <p:attrNameLst>
                                          <p:attrName>style.rotation</p:attrName>
                                        </p:attrNameLst>
                                      </p:cBhvr>
                                      <p:tavLst>
                                        <p:tav tm="0">
                                          <p:val>
                                            <p:fltVal val="90"/>
                                          </p:val>
                                        </p:tav>
                                        <p:tav tm="100000">
                                          <p:val>
                                            <p:fltVal val="0"/>
                                          </p:val>
                                        </p:tav>
                                      </p:tavLst>
                                    </p:anim>
                                    <p:animEffect transition="in" filter="fade">
                                      <p:cBhvr>
                                        <p:cTn id="10" dur="2000"/>
                                        <p:tgtEl>
                                          <p:spTgt spid="8"/>
                                        </p:tgtEl>
                                      </p:cBhvr>
                                    </p:animEffect>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2000"/>
                                        <p:tgtEl>
                                          <p:spTgt spid="3"/>
                                        </p:tgtEl>
                                      </p:cBhvr>
                                    </p:animEffect>
                                  </p:childTnLst>
                                </p:cTn>
                              </p:par>
                              <p:par>
                                <p:cTn id="15" presetID="4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2000" fill="hold"/>
                                        <p:tgtEl>
                                          <p:spTgt spid="9"/>
                                        </p:tgtEl>
                                        <p:attrNameLst>
                                          <p:attrName>ppt_w</p:attrName>
                                        </p:attrNameLst>
                                      </p:cBhvr>
                                      <p:tavLst>
                                        <p:tav tm="0">
                                          <p:val>
                                            <p:fltVal val="0"/>
                                          </p:val>
                                        </p:tav>
                                        <p:tav tm="100000">
                                          <p:val>
                                            <p:strVal val="#ppt_w"/>
                                          </p:val>
                                        </p:tav>
                                      </p:tavLst>
                                    </p:anim>
                                    <p:anim calcmode="lin" valueType="num">
                                      <p:cBhvr>
                                        <p:cTn id="25" dur="2000" fill="hold"/>
                                        <p:tgtEl>
                                          <p:spTgt spid="9"/>
                                        </p:tgtEl>
                                        <p:attrNameLst>
                                          <p:attrName>ppt_h</p:attrName>
                                        </p:attrNameLst>
                                      </p:cBhvr>
                                      <p:tavLst>
                                        <p:tav tm="0">
                                          <p:val>
                                            <p:fltVal val="0"/>
                                          </p:val>
                                        </p:tav>
                                        <p:tav tm="100000">
                                          <p:val>
                                            <p:strVal val="#ppt_h"/>
                                          </p:val>
                                        </p:tav>
                                      </p:tavLst>
                                    </p:anim>
                                    <p:anim calcmode="lin" valueType="num">
                                      <p:cBhvr>
                                        <p:cTn id="26" dur="2000" fill="hold"/>
                                        <p:tgtEl>
                                          <p:spTgt spid="9"/>
                                        </p:tgtEl>
                                        <p:attrNameLst>
                                          <p:attrName>style.rotation</p:attrName>
                                        </p:attrNameLst>
                                      </p:cBhvr>
                                      <p:tavLst>
                                        <p:tav tm="0">
                                          <p:val>
                                            <p:fltVal val="90"/>
                                          </p:val>
                                        </p:tav>
                                        <p:tav tm="100000">
                                          <p:val>
                                            <p:fltVal val="0"/>
                                          </p:val>
                                        </p:tav>
                                      </p:tavLst>
                                    </p:anim>
                                    <p:animEffect transition="in" filter="fade">
                                      <p:cBhvr>
                                        <p:cTn id="27" dur="2000"/>
                                        <p:tgtEl>
                                          <p:spTgt spid="9"/>
                                        </p:tgtEl>
                                      </p:cBhvr>
                                    </p:animEffect>
                                  </p:childTnLst>
                                </p:cTn>
                              </p:par>
                              <p:par>
                                <p:cTn id="28" presetID="20" presetClass="exit" presetSubtype="0" fill="hold" grpId="1" nodeType="withEffect">
                                  <p:stCondLst>
                                    <p:cond delay="0"/>
                                  </p:stCondLst>
                                  <p:childTnLst>
                                    <p:animEffect transition="out" filter="wedge">
                                      <p:cBhvr>
                                        <p:cTn id="29" dur="1000"/>
                                        <p:tgtEl>
                                          <p:spTgt spid="8"/>
                                        </p:tgtEl>
                                      </p:cBhvr>
                                    </p:animEffect>
                                    <p:set>
                                      <p:cBhvr>
                                        <p:cTn id="30" dur="1" fill="hold">
                                          <p:stCondLst>
                                            <p:cond delay="999"/>
                                          </p:stCondLst>
                                        </p:cTn>
                                        <p:tgtEl>
                                          <p:spTgt spid="8"/>
                                        </p:tgtEl>
                                        <p:attrNameLst>
                                          <p:attrName>style.visibility</p:attrName>
                                        </p:attrNameLst>
                                      </p:cBhvr>
                                      <p:to>
                                        <p:strVal val="hidden"/>
                                      </p:to>
                                    </p:set>
                                  </p:childTnLst>
                                </p:cTn>
                              </p:par>
                              <p:par>
                                <p:cTn id="31" presetID="3" presetClass="exit" presetSubtype="5" fill="hold" grpId="1" nodeType="withEffect">
                                  <p:stCondLst>
                                    <p:cond delay="0"/>
                                  </p:stCondLst>
                                  <p:childTnLst>
                                    <p:animEffect transition="out" filter="blinds(vertical)">
                                      <p:cBhvr>
                                        <p:cTn id="32" dur="1000"/>
                                        <p:tgtEl>
                                          <p:spTgt spid="3"/>
                                        </p:tgtEl>
                                      </p:cBhvr>
                                    </p:animEffect>
                                    <p:set>
                                      <p:cBhvr>
                                        <p:cTn id="33" dur="1" fill="hold">
                                          <p:stCondLst>
                                            <p:cond delay="999"/>
                                          </p:stCondLst>
                                        </p:cTn>
                                        <p:tgtEl>
                                          <p:spTgt spid="3"/>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4"/>
                                        </p:tgtEl>
                                        <p:attrNameLst>
                                          <p:attrName>style.visibility</p:attrName>
                                        </p:attrNameLst>
                                      </p:cBhvr>
                                      <p:to>
                                        <p:strVal val="hidden"/>
                                      </p:to>
                                    </p:se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2000"/>
                                        <p:tgtEl>
                                          <p:spTgt spid="6"/>
                                        </p:tgtEl>
                                      </p:cBhvr>
                                    </p:animEffect>
                                  </p:childTnLst>
                                </p:cTn>
                              </p:par>
                              <p:par>
                                <p:cTn id="40" presetID="45"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2000"/>
                                        <p:tgtEl>
                                          <p:spTgt spid="7"/>
                                        </p:tgtEl>
                                      </p:cBhvr>
                                    </p:animEffect>
                                    <p:anim calcmode="lin" valueType="num">
                                      <p:cBhvr>
                                        <p:cTn id="43" dur="2000" fill="hold"/>
                                        <p:tgtEl>
                                          <p:spTgt spid="7"/>
                                        </p:tgtEl>
                                        <p:attrNameLst>
                                          <p:attrName>ppt_w</p:attrName>
                                        </p:attrNameLst>
                                      </p:cBhvr>
                                      <p:tavLst>
                                        <p:tav tm="0" fmla="#ppt_w*sin(2.5*pi*$)">
                                          <p:val>
                                            <p:fltVal val="0"/>
                                          </p:val>
                                        </p:tav>
                                        <p:tav tm="100000">
                                          <p:val>
                                            <p:fltVal val="1"/>
                                          </p:val>
                                        </p:tav>
                                      </p:tavLst>
                                    </p:anim>
                                    <p:anim calcmode="lin" valueType="num">
                                      <p:cBhvr>
                                        <p:cTn id="44"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4" grpId="1" animBg="1"/>
      <p:bldP spid="6" grpId="0"/>
      <p:bldP spid="7" grpId="0" animBg="1"/>
      <p:bldP spid="8" grpId="0" animBg="1"/>
      <p:bldP spid="8" grpId="1"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303495" y="40341"/>
            <a:ext cx="8785412" cy="4893647"/>
          </a:xfrm>
          <a:prstGeom prst="rect">
            <a:avLst/>
          </a:prstGeom>
        </p:spPr>
        <p:txBody>
          <a:bodyPr wrap="square">
            <a:spAutoFit/>
          </a:bodyPr>
          <a:lstStyle/>
          <a:p>
            <a:pPr algn="just">
              <a:spcAft>
                <a:spcPts val="0"/>
              </a:spcAft>
            </a:pPr>
            <a:r>
              <a:rPr lang="es-MX" sz="2400" b="1" i="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Montserrat"/>
              </a:rPr>
              <a:t>Plan, programas, libros y demás materiales oficiales para la educación básica en todos los niveles, grados y modalidades, tendrán enfoque intercultural que cruce todo el mapa curricular en sus procesos formativos, evaluación, gestión escolar, materiales y tecnologías educativas.</a:t>
            </a:r>
            <a:r>
              <a:rPr lang="es-MX" sz="24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Montserrat"/>
              </a:rPr>
              <a:t> Para el diseño de los programas de estudio habrá participación de los maestros, de indígenas y afromexicanas y la opinión de quienes representan la diversidad de género, clase, sexualidad y capacidad; se pretende atender el principio de justicia curricular en su diseño, operación y valoración, considerando como aspecto central la inclusión y relación recíproca, solidaria y de interdependencia de todos los colectivos sociales que acuden a la educación básica.</a:t>
            </a:r>
            <a:endParaRPr lang="es-MX" sz="2400" b="1" dirty="0">
              <a:solidFill>
                <a:srgbClr val="660066"/>
              </a:solidFill>
              <a:effectLst>
                <a:outerShdw blurRad="38100" dist="38100" dir="2700000" algn="tl">
                  <a:srgbClr val="000000">
                    <a:alpha val="43137"/>
                  </a:srgbClr>
                </a:outerShdw>
              </a:effectLst>
              <a:latin typeface="Montserrat"/>
              <a:ea typeface="Calibri" panose="020F0502020204030204" pitchFamily="34" charset="0"/>
              <a:cs typeface="Montserrat"/>
            </a:endParaRPr>
          </a:p>
        </p:txBody>
      </p:sp>
      <p:sp>
        <p:nvSpPr>
          <p:cNvPr id="4" name="Abrir llave 3"/>
          <p:cNvSpPr/>
          <p:nvPr/>
        </p:nvSpPr>
        <p:spPr>
          <a:xfrm>
            <a:off x="3085372" y="242046"/>
            <a:ext cx="218123" cy="4450978"/>
          </a:xfrm>
          <a:prstGeom prst="leftBrace">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MX"/>
          </a:p>
        </p:txBody>
      </p:sp>
      <p:sp>
        <p:nvSpPr>
          <p:cNvPr id="6" name="CuadroTexto 5"/>
          <p:cNvSpPr txBox="1"/>
          <p:nvPr/>
        </p:nvSpPr>
        <p:spPr>
          <a:xfrm>
            <a:off x="215153" y="5135693"/>
            <a:ext cx="11873754" cy="1569660"/>
          </a:xfrm>
          <a:prstGeom prst="rect">
            <a:avLst/>
          </a:prstGeom>
          <a:solidFill>
            <a:schemeClr val="accent2">
              <a:lumMod val="20000"/>
              <a:lumOff val="80000"/>
            </a:schemeClr>
          </a:solidFill>
          <a:ln w="76200">
            <a:solidFill>
              <a:schemeClr val="bg1">
                <a:lumMod val="75000"/>
              </a:schemeClr>
            </a:solidFill>
          </a:ln>
        </p:spPr>
        <p:txBody>
          <a:bodyPr wrap="square" rtlCol="0">
            <a:spAutoFit/>
          </a:bodyPr>
          <a:lstStyle/>
          <a:p>
            <a:pPr algn="ctr"/>
            <a:r>
              <a:rPr lang="es-MX" sz="3200" b="1" dirty="0">
                <a:solidFill>
                  <a:srgbClr val="66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Estos planteamientos son recibidos y </a:t>
            </a:r>
            <a:r>
              <a:rPr lang="es-MX"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reinterpretados</a:t>
            </a:r>
            <a:r>
              <a:rPr lang="es-MX" sz="3200" b="1" dirty="0">
                <a:solidFill>
                  <a:srgbClr val="66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dentro de un ordenamiento institucional, político y cultural existente (</a:t>
            </a:r>
            <a:r>
              <a:rPr lang="es-MX" sz="32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contenido formativo real</a:t>
            </a:r>
            <a:r>
              <a:rPr lang="es-MX" sz="3200" b="1" dirty="0">
                <a:solidFill>
                  <a:srgbClr val="660066"/>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p:txBody>
      </p:sp>
      <p:sp>
        <p:nvSpPr>
          <p:cNvPr id="5" name="Cubo 4">
            <a:extLst>
              <a:ext uri="{FF2B5EF4-FFF2-40B4-BE49-F238E27FC236}">
                <a16:creationId xmlns:a16="http://schemas.microsoft.com/office/drawing/2014/main" id="{6C26559E-E28C-4E32-A309-0B2D42D4F0E6}"/>
              </a:ext>
            </a:extLst>
          </p:cNvPr>
          <p:cNvSpPr/>
          <p:nvPr/>
        </p:nvSpPr>
        <p:spPr>
          <a:xfrm>
            <a:off x="299043" y="1582647"/>
            <a:ext cx="2435768" cy="1786732"/>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Reorienta la organización de los aprendizajes</a:t>
            </a:r>
          </a:p>
        </p:txBody>
      </p:sp>
    </p:spTree>
    <p:extLst>
      <p:ext uri="{BB962C8B-B14F-4D97-AF65-F5344CB8AC3E}">
        <p14:creationId xmlns:p14="http://schemas.microsoft.com/office/powerpoint/2010/main" val="4234594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90"/>
                                          </p:val>
                                        </p:tav>
                                        <p:tav tm="100000">
                                          <p:val>
                                            <p:fltVal val="0"/>
                                          </p:val>
                                        </p:tav>
                                      </p:tavLst>
                                    </p:anim>
                                    <p:animEffect transition="in" filter="fade">
                                      <p:cBhvr>
                                        <p:cTn id="10" dur="2000"/>
                                        <p:tgtEl>
                                          <p:spTgt spid="5"/>
                                        </p:tgtEl>
                                      </p:cBhvr>
                                    </p:animEffect>
                                  </p:childTnLst>
                                </p:cTn>
                              </p:par>
                            </p:childTnLst>
                          </p:cTn>
                        </p:par>
                        <p:par>
                          <p:cTn id="11" fill="hold">
                            <p:stCondLst>
                              <p:cond delay="2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2000"/>
                                        <p:tgtEl>
                                          <p:spTgt spid="3"/>
                                        </p:tgtEl>
                                      </p:cBhvr>
                                    </p:animEffect>
                                  </p:childTnLst>
                                </p:cTn>
                              </p:par>
                              <p:par>
                                <p:cTn id="15" presetID="4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par>
                                <p:cTn id="25" presetID="20" presetClass="exit" presetSubtype="0" fill="hold" grpId="1" nodeType="withEffect">
                                  <p:stCondLst>
                                    <p:cond delay="0"/>
                                  </p:stCondLst>
                                  <p:childTnLst>
                                    <p:animEffect transition="out" filter="wedge">
                                      <p:cBhvr>
                                        <p:cTn id="26" dur="1000"/>
                                        <p:tgtEl>
                                          <p:spTgt spid="5"/>
                                        </p:tgtEl>
                                      </p:cBhvr>
                                    </p:animEffect>
                                    <p:set>
                                      <p:cBhvr>
                                        <p:cTn id="27" dur="1" fill="hold">
                                          <p:stCondLst>
                                            <p:cond delay="999"/>
                                          </p:stCondLst>
                                        </p:cTn>
                                        <p:tgtEl>
                                          <p:spTgt spid="5"/>
                                        </p:tgtEl>
                                        <p:attrNameLst>
                                          <p:attrName>style.visibility</p:attrName>
                                        </p:attrNameLst>
                                      </p:cBhvr>
                                      <p:to>
                                        <p:strVal val="hidden"/>
                                      </p:to>
                                    </p:set>
                                  </p:childTnLst>
                                </p:cTn>
                              </p:par>
                              <p:par>
                                <p:cTn id="28" presetID="3" presetClass="exit" presetSubtype="5" fill="hold" grpId="1" nodeType="withEffect">
                                  <p:stCondLst>
                                    <p:cond delay="0"/>
                                  </p:stCondLst>
                                  <p:childTnLst>
                                    <p:animEffect transition="out" filter="blinds(vertical)">
                                      <p:cBhvr>
                                        <p:cTn id="29" dur="2000"/>
                                        <p:tgtEl>
                                          <p:spTgt spid="3"/>
                                        </p:tgtEl>
                                      </p:cBhvr>
                                    </p:animEffect>
                                    <p:set>
                                      <p:cBhvr>
                                        <p:cTn id="30" dur="1" fill="hold">
                                          <p:stCondLst>
                                            <p:cond delay="1999"/>
                                          </p:stCondLst>
                                        </p:cTn>
                                        <p:tgtEl>
                                          <p:spTgt spid="3"/>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animBg="1"/>
      <p:bldP spid="4" grpId="1" animBg="1"/>
      <p:bldP spid="6" grpId="0" animBg="1"/>
      <p:bldP spid="5" grpId="0" animBg="1"/>
      <p:bldP spid="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9574" y="3563470"/>
            <a:ext cx="11912097" cy="3253711"/>
          </a:xfrm>
          <a:prstGeom prst="rect">
            <a:avLst/>
          </a:prstGeom>
        </p:spPr>
        <p:txBody>
          <a:bodyPr wrap="square">
            <a:spAutoFit/>
          </a:bodyPr>
          <a:lstStyle/>
          <a:p>
            <a:pPr algn="just">
              <a:lnSpc>
                <a:spcPct val="107000"/>
              </a:lnSpc>
              <a:spcAft>
                <a:spcPts val="0"/>
              </a:spcAft>
            </a:pPr>
            <a:r>
              <a:rPr lang="es-MX" b="1"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es-MX" sz="24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El Art. 3º reconoce al magisterio como agente fundamental del proceso educativo con derecho a un sistema integral de formación; enfatiza que los maestros no son empleados que facilitan conocimientos, o reproductores de contenidos, actividades didácticas y criterios de evaluación. Su misión es guiar procesos formativos y dialogar con los estudiantes en sentido crítico, de respeto mutuo, incluyente y equitativo, para que aprendan saberes, conocimientos, técnicas, operaciones, artes, prácticas, proyectos, habilidades y valores que </a:t>
            </a:r>
            <a:r>
              <a:rPr lang="es-MX" sz="2400" b="1" i="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sean significativos para su vida individual y colectiva</a:t>
            </a:r>
            <a:r>
              <a:rPr lang="es-MX" sz="2400" b="1" dirty="0">
                <a:solidFill>
                  <a:srgbClr val="660066"/>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a:t>
            </a:r>
            <a:endParaRPr lang="es-MX" sz="2400" b="1" dirty="0">
              <a:solidFill>
                <a:srgbClr val="66006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roceso alternativo 3"/>
          <p:cNvSpPr/>
          <p:nvPr/>
        </p:nvSpPr>
        <p:spPr>
          <a:xfrm>
            <a:off x="109574" y="702396"/>
            <a:ext cx="4224245" cy="1599728"/>
          </a:xfrm>
          <a:prstGeom prst="flowChartAlternateProces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chemeClr val="tx1"/>
                </a:solidFill>
              </a:rPr>
              <a:t>Art. 3º Constitucional: Los </a:t>
            </a:r>
            <a:r>
              <a:rPr lang="es-MX" sz="2400" b="1" dirty="0">
                <a:solidFill>
                  <a:srgbClr val="FF0000"/>
                </a:solidFill>
              </a:rPr>
              <a:t>maestros</a:t>
            </a:r>
            <a:r>
              <a:rPr lang="es-MX" sz="2400" b="1" dirty="0">
                <a:solidFill>
                  <a:schemeClr val="tx1"/>
                </a:solidFill>
              </a:rPr>
              <a:t> son agentes fundamentales del proceso educativo</a:t>
            </a:r>
          </a:p>
        </p:txBody>
      </p:sp>
      <p:sp>
        <p:nvSpPr>
          <p:cNvPr id="6" name="Proceso alternativo 5"/>
          <p:cNvSpPr/>
          <p:nvPr/>
        </p:nvSpPr>
        <p:spPr>
          <a:xfrm>
            <a:off x="4545861" y="702396"/>
            <a:ext cx="7268379" cy="1599728"/>
          </a:xfrm>
          <a:prstGeom prst="flowChartAlternateProces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400" b="1" dirty="0">
                <a:solidFill>
                  <a:srgbClr val="FF0000"/>
                </a:solidFill>
              </a:rPr>
              <a:t>No son empleados </a:t>
            </a:r>
            <a:r>
              <a:rPr lang="es-MX" sz="2400" b="1" dirty="0">
                <a:solidFill>
                  <a:schemeClr val="tx1"/>
                </a:solidFill>
              </a:rPr>
              <a:t>que </a:t>
            </a:r>
            <a:r>
              <a:rPr lang="es-MX" sz="2400" b="1" dirty="0">
                <a:solidFill>
                  <a:schemeClr val="accent4">
                    <a:lumMod val="75000"/>
                  </a:schemeClr>
                </a:solidFill>
              </a:rPr>
              <a:t>facilitan </a:t>
            </a:r>
            <a:r>
              <a:rPr lang="es-MX" sz="2400" b="1" dirty="0">
                <a:solidFill>
                  <a:schemeClr val="tx1"/>
                </a:solidFill>
              </a:rPr>
              <a:t>conocimientos, ni tienen la función de reproducir mecánicamente contenidos, actividades didácticas y criterios de evaluación a sus estudiantes</a:t>
            </a:r>
            <a:r>
              <a:rPr lang="es-MX" sz="2000" b="1" dirty="0">
                <a:solidFill>
                  <a:schemeClr val="tx1"/>
                </a:solidFill>
              </a:rPr>
              <a:t>.</a:t>
            </a:r>
          </a:p>
        </p:txBody>
      </p:sp>
      <p:sp>
        <p:nvSpPr>
          <p:cNvPr id="8" name="Rectángulo 7"/>
          <p:cNvSpPr/>
          <p:nvPr/>
        </p:nvSpPr>
        <p:spPr>
          <a:xfrm>
            <a:off x="3123172" y="56065"/>
            <a:ext cx="5138843" cy="646331"/>
          </a:xfrm>
          <a:prstGeom prst="rect">
            <a:avLst/>
          </a:prstGeom>
          <a:noFill/>
        </p:spPr>
        <p:txBody>
          <a:bodyPr wrap="none" lIns="91440" tIns="45720" rIns="91440" bIns="45720">
            <a:spAutoFit/>
          </a:bodyPr>
          <a:lstStyle/>
          <a:p>
            <a:pPr algn="ctr"/>
            <a:r>
              <a:rPr lang="es-E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Proceso de resignificación</a:t>
            </a:r>
          </a:p>
        </p:txBody>
      </p:sp>
      <p:sp>
        <p:nvSpPr>
          <p:cNvPr id="10" name="Proceso alternativo 9"/>
          <p:cNvSpPr/>
          <p:nvPr/>
        </p:nvSpPr>
        <p:spPr>
          <a:xfrm>
            <a:off x="317004" y="2428416"/>
            <a:ext cx="11497236" cy="1071908"/>
          </a:xfrm>
          <a:prstGeom prst="flowChartAlternateProces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2800" b="1" dirty="0">
                <a:solidFill>
                  <a:schemeClr val="tx1"/>
                </a:solidFill>
              </a:rPr>
              <a:t>Son los principales </a:t>
            </a:r>
            <a:r>
              <a:rPr lang="es-MX" sz="2800" b="1" dirty="0">
                <a:solidFill>
                  <a:srgbClr val="FF0000"/>
                </a:solidFill>
              </a:rPr>
              <a:t>mediadores</a:t>
            </a:r>
            <a:r>
              <a:rPr lang="es-MX" sz="2800" b="1" dirty="0">
                <a:solidFill>
                  <a:schemeClr val="tx1"/>
                </a:solidFill>
              </a:rPr>
              <a:t> entre los temas de reflexión o contenidos de los programas de estudio y el aprendizaje de las NNA</a:t>
            </a:r>
          </a:p>
        </p:txBody>
      </p:sp>
    </p:spTree>
    <p:extLst>
      <p:ext uri="{BB962C8B-B14F-4D97-AF65-F5344CB8AC3E}">
        <p14:creationId xmlns:p14="http://schemas.microsoft.com/office/powerpoint/2010/main" val="970260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par>
                          <p:cTn id="8" fill="hold">
                            <p:stCondLst>
                              <p:cond delay="2000"/>
                            </p:stCondLst>
                            <p:childTnLst>
                              <p:par>
                                <p:cTn id="9" presetID="6" presetClass="entr" presetSubtype="32"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out)">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par>
                                <p:cTn id="17" presetID="20" presetClass="exit" presetSubtype="0" fill="hold" grpId="1" nodeType="withEffect">
                                  <p:stCondLst>
                                    <p:cond delay="0"/>
                                  </p:stCondLst>
                                  <p:childTnLst>
                                    <p:animEffect transition="out" filter="wedge">
                                      <p:cBhvr>
                                        <p:cTn id="18" dur="1000"/>
                                        <p:tgtEl>
                                          <p:spTgt spid="4"/>
                                        </p:tgtEl>
                                      </p:cBhvr>
                                    </p:animEffect>
                                    <p:set>
                                      <p:cBhvr>
                                        <p:cTn id="19" dur="1" fill="hold">
                                          <p:stCondLst>
                                            <p:cond delay="9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6" presetClass="entr" presetSubtype="32"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out)">
                                      <p:cBhvr>
                                        <p:cTn id="24" dur="2000"/>
                                        <p:tgtEl>
                                          <p:spTgt spid="10"/>
                                        </p:tgtEl>
                                      </p:cBhvr>
                                    </p:animEffect>
                                  </p:childTnLst>
                                </p:cTn>
                              </p:par>
                              <p:par>
                                <p:cTn id="25" presetID="20" presetClass="exit" presetSubtype="0" fill="hold" grpId="1" nodeType="withEffect">
                                  <p:stCondLst>
                                    <p:cond delay="0"/>
                                  </p:stCondLst>
                                  <p:childTnLst>
                                    <p:animEffect transition="out" filter="wedge">
                                      <p:cBhvr>
                                        <p:cTn id="26" dur="1000"/>
                                        <p:tgtEl>
                                          <p:spTgt spid="6"/>
                                        </p:tgtEl>
                                      </p:cBhvr>
                                    </p:animEffect>
                                    <p:set>
                                      <p:cBhvr>
                                        <p:cTn id="27" dur="1" fill="hold">
                                          <p:stCondLst>
                                            <p:cond delay="999"/>
                                          </p:stCondLst>
                                        </p:cTn>
                                        <p:tgtEl>
                                          <p:spTgt spid="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P spid="6" grpId="0" animBg="1"/>
      <p:bldP spid="6" grpId="1" animBg="1"/>
      <p:bldP spid="8" grpId="0"/>
      <p:bldP spid="10"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1028</TotalTime>
  <Words>5957</Words>
  <Application>Microsoft Office PowerPoint</Application>
  <PresentationFormat>Panorámica</PresentationFormat>
  <Paragraphs>161</Paragraphs>
  <Slides>29</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29</vt:i4>
      </vt:variant>
    </vt:vector>
  </HeadingPairs>
  <TitlesOfParts>
    <vt:vector size="36" baseType="lpstr">
      <vt:lpstr>Arial</vt:lpstr>
      <vt:lpstr>Calibri</vt:lpstr>
      <vt:lpstr>Calibri Light</vt:lpstr>
      <vt:lpstr>Montserrat</vt:lpstr>
      <vt:lpstr>Symbol</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Jefatura de Sector Primaria</dc:creator>
  <cp:lastModifiedBy>Jefatura de Sector Primaria</cp:lastModifiedBy>
  <cp:revision>91</cp:revision>
  <dcterms:created xsi:type="dcterms:W3CDTF">2022-02-25T17:23:50Z</dcterms:created>
  <dcterms:modified xsi:type="dcterms:W3CDTF">2022-02-28T00:19:33Z</dcterms:modified>
</cp:coreProperties>
</file>